
<file path=[Content_Types].xml><?xml version="1.0" encoding="utf-8"?>
<Types xmlns="http://schemas.openxmlformats.org/package/2006/content-types">
  <Default Extension="jpeg" ContentType="image/jpeg"/>
  <Default Extension="JPG" ContentType="image/.jpg"/>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0" r:id="rId18"/>
    <p:sldId id="272" r:id="rId19"/>
  </p:sldIdLst>
  <p:sldSz cx="9144000" cy="5143500"/>
  <p:notesSz cx="6858000" cy="9144000"/>
  <p:embeddedFontLst>
    <p:embeddedFont>
      <p:font typeface="Maven Pro"/>
      <p:regular r:id="rId23"/>
    </p:embeddedFont>
    <p:embeddedFont>
      <p:font typeface="Nunito"/>
      <p:regular r:id="rId24"/>
    </p:embeddedFont>
    <p:embeddedFont>
      <p:font typeface="Oswald"/>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c6f980f91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c6f980f91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1268b31d367_1_2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68b31d367_1_2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127543b12b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7543b12b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11f4a9106e3_8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f4a9106e3_8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Chandrashekar, Now, Continuing forward with the presentation, The decision analysis structure u see here has the price of th 2 cars which are 86800 and 83200 for Fuel and Ev respectively. Based on the question given to us we are taking into </a:t>
            </a:r>
            <a:r>
              <a:rPr lang="en-GB"/>
              <a:t>account</a:t>
            </a:r>
            <a:r>
              <a:rPr lang="en-GB"/>
              <a:t> the WFH </a:t>
            </a:r>
            <a:r>
              <a:rPr lang="en-GB"/>
              <a:t>uncertainties</a:t>
            </a:r>
            <a:r>
              <a:rPr lang="en-GB"/>
              <a:t> and the green energy </a:t>
            </a:r>
            <a:r>
              <a:rPr lang="en-GB"/>
              <a:t>subsidies</a:t>
            </a:r>
            <a:r>
              <a:rPr lang="en-GB"/>
              <a:t> and we are also calculating the distance customer is going to travel, the expenses he has to bare for the next 5 years. As chandrashekar mentioned in the previous slide we are considering </a:t>
            </a:r>
            <a:r>
              <a:rPr lang="en-GB"/>
              <a:t>the WFH uncertainties to be </a:t>
            </a:r>
            <a:r>
              <a:rPr lang="en-GB"/>
              <a:t>70% and 30% also chandrashekar has explained about the calculations of expenses </a:t>
            </a:r>
            <a:r>
              <a:rPr lang="en-GB">
                <a:solidFill>
                  <a:schemeClr val="dk1"/>
                </a:solidFill>
              </a:rPr>
              <a:t>and the distance a customer travels </a:t>
            </a:r>
            <a:r>
              <a:rPr lang="en-GB"/>
              <a:t>for each year, and for the next 5 years. Now coming back to the decision analysis, Since the customer travels 9600 Miles an year for the next 5 years the Total distance he/she would travel is 48000 miles. Now moving on to the </a:t>
            </a:r>
            <a:r>
              <a:rPr lang="en-GB"/>
              <a:t>uncertainties</a:t>
            </a:r>
            <a:r>
              <a:rPr lang="en-GB"/>
              <a:t> if the </a:t>
            </a:r>
            <a:r>
              <a:rPr lang="en-GB"/>
              <a:t>Uncertainty</a:t>
            </a:r>
            <a:r>
              <a:rPr lang="en-GB"/>
              <a:t> of WFH is 70% it means that the customer will go to office only for 30%, so we calculated the 30% from total distance also 30% of the expenses for the next 5 years. Similarly for the 30% WFH </a:t>
            </a:r>
            <a:r>
              <a:rPr lang="en-GB"/>
              <a:t>uncertainty</a:t>
            </a:r>
            <a:r>
              <a:rPr lang="en-GB"/>
              <a:t> it means he/she will go to the office for 70% and we have </a:t>
            </a:r>
            <a:r>
              <a:rPr lang="en-GB"/>
              <a:t>calculated</a:t>
            </a:r>
            <a:r>
              <a:rPr lang="en-GB"/>
              <a:t> total miles to be travelled and the expenses for 5 years.  This is the same process we followed for </a:t>
            </a:r>
            <a:r>
              <a:rPr lang="en-GB"/>
              <a:t>calculating</a:t>
            </a:r>
            <a:r>
              <a:rPr lang="en-GB"/>
              <a:t> WFH </a:t>
            </a:r>
            <a:r>
              <a:rPr lang="en-GB"/>
              <a:t>uncertainty</a:t>
            </a:r>
            <a:r>
              <a:rPr lang="en-GB"/>
              <a:t> for fuel car and Electric Car. Additionally only the EV has a Green Energy subsidy of 7500$ when the customer buys a new car whereas </a:t>
            </a:r>
            <a:r>
              <a:rPr lang="en-GB"/>
              <a:t>the</a:t>
            </a:r>
            <a:r>
              <a:rPr lang="en-GB"/>
              <a:t> fuel car </a:t>
            </a:r>
            <a:r>
              <a:rPr lang="en-GB"/>
              <a:t>doesn't</a:t>
            </a:r>
            <a:r>
              <a:rPr lang="en-GB"/>
              <a:t> hold any subsidies. Now based on the Expenses the customer has to spend along with the addition of car price and </a:t>
            </a:r>
            <a:r>
              <a:rPr lang="en-GB"/>
              <a:t>subsidiaries</a:t>
            </a:r>
            <a:r>
              <a:rPr lang="en-GB"/>
              <a:t> we have come up with the total expenses as u can see on the decision tree. After </a:t>
            </a:r>
            <a:r>
              <a:rPr lang="en-GB"/>
              <a:t>calculation</a:t>
            </a:r>
            <a:r>
              <a:rPr lang="en-GB"/>
              <a:t> of the Total expenses we backtrack the tree and find the Expected </a:t>
            </a:r>
            <a:r>
              <a:rPr lang="en-GB"/>
              <a:t>Monetary</a:t>
            </a:r>
            <a:r>
              <a:rPr lang="en-GB"/>
              <a:t> Value(EMV) to explain in details lets consider the Fuel car here we take the Total expense of the 1st branch which is 88639.3 and Multiply with the probability of that branch which is 0.70 and add up these 2 </a:t>
            </a:r>
            <a:r>
              <a:rPr lang="en-GB"/>
              <a:t>branch</a:t>
            </a:r>
            <a:r>
              <a:rPr lang="en-GB"/>
              <a:t> values which will give us the EMV for the fuel car node we do this similar process for the Electric Car Node and find the EMV. Like u see we come up 2 EMV values which are 89,374.99 and 76757.72 for the FV and Ev respectively,and the least EMV value is the best option to choose.</a:t>
            </a: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c6f980f91_0_8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6f980f91_0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to Summarize our findings,</a:t>
            </a:r>
            <a:endParaRPr lang="en-GB"/>
          </a:p>
          <a:p>
            <a:pPr marL="0" lvl="0" indent="0" algn="l" rtl="0">
              <a:spcBef>
                <a:spcPts val="0"/>
              </a:spcBef>
              <a:spcAft>
                <a:spcPts val="0"/>
              </a:spcAft>
              <a:buNone/>
            </a:pPr>
          </a:p>
          <a:p>
            <a:pPr marL="0" lvl="0" indent="0" algn="l" rtl="0">
              <a:spcBef>
                <a:spcPts val="0"/>
              </a:spcBef>
              <a:spcAft>
                <a:spcPts val="0"/>
              </a:spcAft>
              <a:buNone/>
            </a:pPr>
            <a:r>
              <a:rPr lang="en-GB"/>
              <a:t>We </a:t>
            </a:r>
            <a:r>
              <a:rPr lang="en-GB"/>
              <a:t>predicted</a:t>
            </a:r>
            <a:r>
              <a:rPr lang="en-GB"/>
              <a:t> the Electricty prices in 1kwh and the Fuel price in gallons</a:t>
            </a:r>
            <a:r>
              <a:rPr lang="en-GB">
                <a:solidFill>
                  <a:schemeClr val="dk1"/>
                </a:solidFill>
              </a:rPr>
              <a:t> for the next 5 years, If we see the expenses the electric vehicle spends in a year it is just 39% of the Fuel Car expense which is 1278.5$.</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Even After taking the WFH uncertainties into the picture for the next 5 years, the maximum amount to be spent on electric vehicle in any 1 year of the 5 years is 355.4 which is not even the minimum of the a fuel vehicle.</a:t>
            </a:r>
            <a:endParaRPr>
              <a:solidFill>
                <a:schemeClr val="dk1"/>
              </a:solidFill>
            </a:endParaRPr>
          </a:p>
          <a:p>
            <a:pPr marL="0" lvl="0" indent="0" algn="l" rtl="0">
              <a:spcBef>
                <a:spcPts val="0"/>
              </a:spcBef>
              <a:spcAft>
                <a:spcPts val="0"/>
              </a:spcAft>
              <a:buNone/>
            </a:pPr>
            <a:r>
              <a:rPr lang="en-GB">
                <a:solidFill>
                  <a:schemeClr val="dk1"/>
                </a:solidFill>
              </a:rPr>
              <a:t>In addition to the low price of spending on Ev we also have a subsidy of 7500$ when compared to nothing to the fuel car.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Taking all these into consideration, Buying an EV is more cost effective and efficient to the customer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4" name="Shape 394"/>
        <p:cNvGrpSpPr/>
        <p:nvPr/>
      </p:nvGrpSpPr>
      <p:grpSpPr>
        <a:xfrm>
          <a:off x="0" y="0"/>
          <a:ext cx="0" cy="0"/>
          <a:chOff x="0" y="0"/>
          <a:chExt cx="0" cy="0"/>
        </a:xfrm>
      </p:grpSpPr>
      <p:sp>
        <p:nvSpPr>
          <p:cNvPr id="395" name="Google Shape;395;g1268b31d367_1_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268b31d367_1_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'Going through all of the calculations and observing various outcomes we would recommend the customer to buy the Electric Car instead of a Fuel Car. Thank you and have a wonderful evening'</a:t>
            </a:r>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11f4a9106e3_9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f4a9106e3_9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c6f980f91_0_12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6f980f91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c6f980f91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6f980f91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126a1401b49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3" name="Google Shape;293;g126a1401b49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 name="Shape 302"/>
        <p:cNvGrpSpPr/>
        <p:nvPr/>
      </p:nvGrpSpPr>
      <p:grpSpPr>
        <a:xfrm>
          <a:off x="0" y="0"/>
          <a:ext cx="0" cy="0"/>
          <a:chOff x="0" y="0"/>
          <a:chExt cx="0" cy="0"/>
        </a:xfrm>
      </p:grpSpPr>
      <p:sp>
        <p:nvSpPr>
          <p:cNvPr id="303" name="Google Shape;303;g1268b31d367_1_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68b31d367_1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g11f4a9106e3_14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f4a9106e3_14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 name="Shape 318"/>
        <p:cNvGrpSpPr/>
        <p:nvPr/>
      </p:nvGrpSpPr>
      <p:grpSpPr>
        <a:xfrm>
          <a:off x="0" y="0"/>
          <a:ext cx="0" cy="0"/>
          <a:chOff x="0" y="0"/>
          <a:chExt cx="0" cy="0"/>
        </a:xfrm>
      </p:grpSpPr>
      <p:sp>
        <p:nvSpPr>
          <p:cNvPr id="319" name="Google Shape;319;g126a1401b49_0_17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6a1401b49_0_17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126a1401b49_0_18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6a1401b49_0_18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126a1401b49_0_18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6a1401b49_0_18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 name="Google Shape;46;p2"/>
          <p:cNvSpPr txBox="1"/>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8" name="Google Shape;268;p11"/>
          <p:cNvSpPr txBox="1"/>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71" name="Shape 271"/>
        <p:cNvGrpSpPr/>
        <p:nvPr/>
      </p:nvGrpSpPr>
      <p:grpSpPr>
        <a:xfrm>
          <a:off x="0" y="0"/>
          <a:ext cx="0" cy="0"/>
          <a:chOff x="0" y="0"/>
          <a:chExt cx="0" cy="0"/>
        </a:xfrm>
      </p:grpSpPr>
      <p:sp>
        <p:nvSpPr>
          <p:cNvPr id="272" name="Google Shape;272;p12"/>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TITLE_AND_BODY_1">
    <p:spTree>
      <p:nvGrpSpPr>
        <p:cNvPr id="273" name="Shape 273"/>
        <p:cNvGrpSpPr/>
        <p:nvPr/>
      </p:nvGrpSpPr>
      <p:grpSpPr>
        <a:xfrm>
          <a:off x="0" y="0"/>
          <a:ext cx="0" cy="0"/>
          <a:chOff x="0" y="0"/>
          <a:chExt cx="0" cy="0"/>
        </a:xfrm>
      </p:grpSpPr>
      <p:sp>
        <p:nvSpPr>
          <p:cNvPr id="274" name="Google Shape;274;p13"/>
          <p:cNvSpPr txBox="1"/>
          <p:nvPr>
            <p:ph type="sldNum" idx="12"/>
          </p:nvPr>
        </p:nvSpPr>
        <p:spPr>
          <a:xfrm>
            <a:off x="8308692" y="285750"/>
            <a:ext cx="301800" cy="230700"/>
          </a:xfrm>
          <a:prstGeom prst="rect">
            <a:avLst/>
          </a:prstGeom>
          <a:noFill/>
          <a:ln>
            <a:noFill/>
          </a:ln>
        </p:spPr>
        <p:txBody>
          <a:bodyPr spcFirstLastPara="1" wrap="square" lIns="45700" tIns="45700" rIns="45700" bIns="45700" anchor="t" anchorCtr="0">
            <a:spAutoFit/>
          </a:bodyPr>
          <a:lstStyle>
            <a:lvl1pPr marL="0" lvl="0" indent="0" algn="r" rtl="0">
              <a:lnSpc>
                <a:spcPct val="100000"/>
              </a:lnSpc>
              <a:spcBef>
                <a:spcPts val="0"/>
              </a:spcBef>
              <a:spcAft>
                <a:spcPts val="0"/>
              </a:spcAft>
              <a:buClr>
                <a:srgbClr val="000000"/>
              </a:buClr>
              <a:buSzPts val="1400"/>
              <a:buFont typeface="Arial" panose="020B0604020202020204"/>
              <a:buNone/>
              <a:defRPr/>
            </a:lvl1pPr>
            <a:lvl2pPr marL="0" lvl="1" indent="0" algn="r" rtl="0">
              <a:lnSpc>
                <a:spcPct val="100000"/>
              </a:lnSpc>
              <a:spcBef>
                <a:spcPts val="0"/>
              </a:spcBef>
              <a:spcAft>
                <a:spcPts val="0"/>
              </a:spcAft>
              <a:buClr>
                <a:srgbClr val="000000"/>
              </a:buClr>
              <a:buSzPts val="1400"/>
              <a:buFont typeface="Arial" panose="020B0604020202020204"/>
              <a:buNone/>
              <a:defRPr/>
            </a:lvl2pPr>
            <a:lvl3pPr marL="0" lvl="2" indent="0" algn="r" rtl="0">
              <a:lnSpc>
                <a:spcPct val="100000"/>
              </a:lnSpc>
              <a:spcBef>
                <a:spcPts val="0"/>
              </a:spcBef>
              <a:spcAft>
                <a:spcPts val="0"/>
              </a:spcAft>
              <a:buClr>
                <a:srgbClr val="000000"/>
              </a:buClr>
              <a:buSzPts val="1400"/>
              <a:buFont typeface="Arial" panose="020B0604020202020204"/>
              <a:buNone/>
              <a:defRPr/>
            </a:lvl3pPr>
            <a:lvl4pPr marL="0" lvl="3" indent="0" algn="r" rtl="0">
              <a:lnSpc>
                <a:spcPct val="100000"/>
              </a:lnSpc>
              <a:spcBef>
                <a:spcPts val="0"/>
              </a:spcBef>
              <a:spcAft>
                <a:spcPts val="0"/>
              </a:spcAft>
              <a:buClr>
                <a:srgbClr val="000000"/>
              </a:buClr>
              <a:buSzPts val="1400"/>
              <a:buFont typeface="Arial" panose="020B0604020202020204"/>
              <a:buNone/>
              <a:defRPr/>
            </a:lvl4pPr>
            <a:lvl5pPr marL="0" lvl="4" indent="0" algn="r" rtl="0">
              <a:lnSpc>
                <a:spcPct val="100000"/>
              </a:lnSpc>
              <a:spcBef>
                <a:spcPts val="0"/>
              </a:spcBef>
              <a:spcAft>
                <a:spcPts val="0"/>
              </a:spcAft>
              <a:buClr>
                <a:srgbClr val="000000"/>
              </a:buClr>
              <a:buSzPts val="1400"/>
              <a:buFont typeface="Arial" panose="020B0604020202020204"/>
              <a:buNone/>
              <a:defRPr/>
            </a:lvl5pPr>
            <a:lvl6pPr marL="0" lvl="5" indent="0" algn="r" rtl="0">
              <a:lnSpc>
                <a:spcPct val="100000"/>
              </a:lnSpc>
              <a:spcBef>
                <a:spcPts val="0"/>
              </a:spcBef>
              <a:spcAft>
                <a:spcPts val="0"/>
              </a:spcAft>
              <a:buClr>
                <a:srgbClr val="000000"/>
              </a:buClr>
              <a:buSzPts val="1400"/>
              <a:buFont typeface="Arial" panose="020B0604020202020204"/>
              <a:buNone/>
              <a:defRPr/>
            </a:lvl6pPr>
            <a:lvl7pPr marL="0" lvl="6" indent="0" algn="r" rtl="0">
              <a:lnSpc>
                <a:spcPct val="100000"/>
              </a:lnSpc>
              <a:spcBef>
                <a:spcPts val="0"/>
              </a:spcBef>
              <a:spcAft>
                <a:spcPts val="0"/>
              </a:spcAft>
              <a:buClr>
                <a:srgbClr val="000000"/>
              </a:buClr>
              <a:buSzPts val="1400"/>
              <a:buFont typeface="Arial" panose="020B0604020202020204"/>
              <a:buNone/>
              <a:defRPr/>
            </a:lvl7pPr>
            <a:lvl8pPr marL="0" lvl="7" indent="0" algn="r" rtl="0">
              <a:lnSpc>
                <a:spcPct val="100000"/>
              </a:lnSpc>
              <a:spcBef>
                <a:spcPts val="0"/>
              </a:spcBef>
              <a:spcAft>
                <a:spcPts val="0"/>
              </a:spcAft>
              <a:buClr>
                <a:srgbClr val="000000"/>
              </a:buClr>
              <a:buSzPts val="1400"/>
              <a:buFont typeface="Arial" panose="020B0604020202020204"/>
              <a:buNone/>
              <a:defRPr/>
            </a:lvl8pPr>
            <a:lvl9pPr marL="0" lvl="8" indent="0" algn="r" rtl="0">
              <a:lnSpc>
                <a:spcPct val="100000"/>
              </a:lnSpc>
              <a:spcBef>
                <a:spcPts val="0"/>
              </a:spcBef>
              <a:spcAft>
                <a:spcPts val="0"/>
              </a:spcAft>
              <a:buClr>
                <a:srgbClr val="000000"/>
              </a:buClr>
              <a:buSzPts val="1400"/>
              <a:buFont typeface="Arial" panose="020B0604020202020204"/>
              <a:buNone/>
              <a:defRPr/>
            </a:lvl9pPr>
          </a:lstStyle>
          <a:p>
            <a:pPr marL="0" lvl="0" indent="0" algn="r" rtl="0">
              <a:spcBef>
                <a:spcPts val="0"/>
              </a:spcBef>
              <a:spcAft>
                <a:spcPts val="0"/>
              </a:spcAft>
              <a:buNone/>
            </a:pPr>
            <a:fld id="{00000000-1234-1234-1234-123412341234}" type="slidenum">
              <a:rPr lang="en-GB"/>
            </a:fld>
            <a:endParaRPr lang="en-GB"/>
          </a:p>
        </p:txBody>
      </p:sp>
      <p:sp>
        <p:nvSpPr>
          <p:cNvPr id="275" name="Google Shape;275;p13"/>
          <p:cNvSpPr txBox="1"/>
          <p:nvPr>
            <p:ph type="title"/>
          </p:nvPr>
        </p:nvSpPr>
        <p:spPr>
          <a:xfrm>
            <a:off x="457200" y="69056"/>
            <a:ext cx="8229600" cy="1131000"/>
          </a:xfrm>
          <a:prstGeom prst="rect">
            <a:avLst/>
          </a:prstGeom>
          <a:noFill/>
          <a:ln>
            <a:noFill/>
          </a:ln>
        </p:spPr>
        <p:txBody>
          <a:bodyPr spcFirstLastPara="1" wrap="square" lIns="45700" tIns="45700" rIns="45700" bIns="45700" anchor="ctr" anchorCtr="0">
            <a:normAutofit/>
          </a:bodyPr>
          <a:lstStyle>
            <a:lvl1pPr lvl="0" algn="ctr" rtl="0">
              <a:lnSpc>
                <a:spcPct val="100000"/>
              </a:lnSpc>
              <a:spcBef>
                <a:spcPts val="0"/>
              </a:spcBef>
              <a:spcAft>
                <a:spcPts val="0"/>
              </a:spcAft>
              <a:buClr>
                <a:srgbClr val="000000"/>
              </a:buClr>
              <a:buSzPts val="1800"/>
              <a:buNone/>
              <a:defRPr/>
            </a:lvl1pPr>
            <a:lvl2pPr lvl="1" algn="ctr" rtl="0">
              <a:lnSpc>
                <a:spcPct val="100000"/>
              </a:lnSpc>
              <a:spcBef>
                <a:spcPts val="0"/>
              </a:spcBef>
              <a:spcAft>
                <a:spcPts val="0"/>
              </a:spcAft>
              <a:buClr>
                <a:srgbClr val="000000"/>
              </a:buClr>
              <a:buSzPts val="1800"/>
              <a:buNone/>
              <a:defRPr/>
            </a:lvl2pPr>
            <a:lvl3pPr lvl="2" algn="ctr" rtl="0">
              <a:lnSpc>
                <a:spcPct val="100000"/>
              </a:lnSpc>
              <a:spcBef>
                <a:spcPts val="0"/>
              </a:spcBef>
              <a:spcAft>
                <a:spcPts val="0"/>
              </a:spcAft>
              <a:buClr>
                <a:srgbClr val="000000"/>
              </a:buClr>
              <a:buSzPts val="1800"/>
              <a:buNone/>
              <a:defRPr/>
            </a:lvl3pPr>
            <a:lvl4pPr lvl="3" algn="ctr" rtl="0">
              <a:lnSpc>
                <a:spcPct val="100000"/>
              </a:lnSpc>
              <a:spcBef>
                <a:spcPts val="0"/>
              </a:spcBef>
              <a:spcAft>
                <a:spcPts val="0"/>
              </a:spcAft>
              <a:buClr>
                <a:srgbClr val="000000"/>
              </a:buClr>
              <a:buSzPts val="1800"/>
              <a:buNone/>
              <a:defRPr/>
            </a:lvl4pPr>
            <a:lvl5pPr lvl="4" algn="ctr" rtl="0">
              <a:lnSpc>
                <a:spcPct val="100000"/>
              </a:lnSpc>
              <a:spcBef>
                <a:spcPts val="0"/>
              </a:spcBef>
              <a:spcAft>
                <a:spcPts val="0"/>
              </a:spcAft>
              <a:buClr>
                <a:srgbClr val="000000"/>
              </a:buClr>
              <a:buSzPts val="1800"/>
              <a:buNone/>
              <a:defRPr/>
            </a:lvl5pPr>
            <a:lvl6pPr lvl="5" algn="ctr" rtl="0">
              <a:lnSpc>
                <a:spcPct val="100000"/>
              </a:lnSpc>
              <a:spcBef>
                <a:spcPts val="0"/>
              </a:spcBef>
              <a:spcAft>
                <a:spcPts val="0"/>
              </a:spcAft>
              <a:buClr>
                <a:srgbClr val="000000"/>
              </a:buClr>
              <a:buSzPts val="1800"/>
              <a:buNone/>
              <a:defRPr/>
            </a:lvl6pPr>
            <a:lvl7pPr lvl="6" algn="ctr" rtl="0">
              <a:lnSpc>
                <a:spcPct val="100000"/>
              </a:lnSpc>
              <a:spcBef>
                <a:spcPts val="0"/>
              </a:spcBef>
              <a:spcAft>
                <a:spcPts val="0"/>
              </a:spcAft>
              <a:buClr>
                <a:srgbClr val="000000"/>
              </a:buClr>
              <a:buSzPts val="1800"/>
              <a:buNone/>
              <a:defRPr/>
            </a:lvl7pPr>
            <a:lvl8pPr lvl="7" algn="ctr" rtl="0">
              <a:lnSpc>
                <a:spcPct val="100000"/>
              </a:lnSpc>
              <a:spcBef>
                <a:spcPts val="0"/>
              </a:spcBef>
              <a:spcAft>
                <a:spcPts val="0"/>
              </a:spcAft>
              <a:buClr>
                <a:srgbClr val="000000"/>
              </a:buClr>
              <a:buSzPts val="1800"/>
              <a:buNone/>
              <a:defRPr/>
            </a:lvl8pPr>
            <a:lvl9pPr lvl="8" algn="ctr" rtl="0">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2" name="Google Shape;82;p3"/>
          <p:cNvSpPr txBox="1"/>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4"/>
          <p:cNvSpPr txBox="1"/>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90" name="Google Shape;90;p4"/>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5"/>
          <p:cNvSpPr txBox="1"/>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97" name="Google Shape;97;p5"/>
          <p:cNvSpPr txBox="1"/>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98" name="Google Shape;98;p5"/>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6"/>
          <p:cNvSpPr txBox="1"/>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 name="Google Shape;109;p7"/>
          <p:cNvSpPr txBox="1"/>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11" name="Google Shape;111;p7"/>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 name="Google Shape;125;p8"/>
          <p:cNvSpPr txBox="1"/>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 name="Google Shape;131;p9"/>
          <p:cNvSpPr txBox="1"/>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34" name="Google Shape;134;p9"/>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9" name="Google Shape;139;p10"/>
          <p:cNvSpPr txBox="1"/>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p:txBody>
      </p:sp>
      <p:sp>
        <p:nvSpPr>
          <p:cNvPr id="140" name="Google Shape;140;p10"/>
          <p:cNvSpPr txBox="1"/>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file:///C:\Users\Cruzer\Desktop\QMST%20proj%20Recordings\Slide_1.m4a" TargetMode="External"/><Relationship Id="rId2" Type="http://schemas.openxmlformats.org/officeDocument/2006/relationships/audio" Target="NULL"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media" Target="../media/media8.m4a"/><Relationship Id="rId3" Type="http://schemas.openxmlformats.org/officeDocument/2006/relationships/audio" Target="../media/media8.m4a"/><Relationship Id="rId2" Type="http://schemas.openxmlformats.org/officeDocument/2006/relationships/image" Target="../media/image24.jpe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media" Target="../media/media9.m4a"/><Relationship Id="rId3" Type="http://schemas.openxmlformats.org/officeDocument/2006/relationships/audio" Target="../media/media9.m4a"/><Relationship Id="rId2" Type="http://schemas.openxmlformats.org/officeDocument/2006/relationships/image" Target="../media/image26.jpeg"/><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media" Target="../media/media10.m4a"/><Relationship Id="rId3" Type="http://schemas.openxmlformats.org/officeDocument/2006/relationships/audio" Target="../media/media10.m4a"/><Relationship Id="rId2" Type="http://schemas.openxmlformats.org/officeDocument/2006/relationships/image" Target="../media/image29.jpeg"/><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image" Target="../media/image2.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3.xml"/><Relationship Id="rId6" Type="http://schemas.openxmlformats.org/officeDocument/2006/relationships/image" Target="../media/image2.png"/><Relationship Id="rId5" Type="http://schemas.microsoft.com/office/2007/relationships/media" Target="../media/media12.m4a"/><Relationship Id="rId4" Type="http://schemas.openxmlformats.org/officeDocument/2006/relationships/audio" Target="../media/media12.m4a"/><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1.xml"/><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media" Target="../media/media1.m4a"/><Relationship Id="rId3" Type="http://schemas.openxmlformats.org/officeDocument/2006/relationships/audio" Target="NULL" TargetMode="External"/><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2.png"/><Relationship Id="rId6" Type="http://schemas.microsoft.com/office/2007/relationships/media" Target="../media/media2.m4a"/><Relationship Id="rId5" Type="http://schemas.openxmlformats.org/officeDocument/2006/relationships/audio" Target="../media/media2.m4a"/><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microsoft.com/office/2007/relationships/media" Target="../media/media4.m4a"/><Relationship Id="rId7" Type="http://schemas.openxmlformats.org/officeDocument/2006/relationships/audio" Target="../media/media4.m4a"/><Relationship Id="rId6" Type="http://schemas.openxmlformats.org/officeDocument/2006/relationships/image" Target="../media/image2.png"/><Relationship Id="rId5" Type="http://schemas.microsoft.com/office/2007/relationships/media" Target="../media/media3.m4a"/><Relationship Id="rId4" Type="http://schemas.openxmlformats.org/officeDocument/2006/relationships/audio" Target="../media/media3.m4a"/><Relationship Id="rId3" Type="http://schemas.openxmlformats.org/officeDocument/2006/relationships/image" Target="../media/image14.jpeg"/><Relationship Id="rId2" Type="http://schemas.openxmlformats.org/officeDocument/2006/relationships/image" Target="../media/image13.png"/><Relationship Id="rId10" Type="http://schemas.openxmlformats.org/officeDocument/2006/relationships/notesSlide" Target="../notesSlides/notesSlide5.xml"/><Relationship Id="rId1" Type="http://schemas.openxmlformats.org/officeDocument/2006/relationships/hyperlink" Target="https://www.forbes.com/sites/bryanrobinson/2022/02/01/remote-work-is-here-to-stay-and-will-increase-into-2023-experts-say/?sh=5f55593e20a6" TargetMode="Externa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5.m4a"/><Relationship Id="rId3" Type="http://schemas.openxmlformats.org/officeDocument/2006/relationships/audio" Target="../media/media5.m4a"/><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media" Target="../media/media6.m4a"/><Relationship Id="rId3" Type="http://schemas.openxmlformats.org/officeDocument/2006/relationships/audio" Target="../media/media6.m4a"/><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2.png"/><Relationship Id="rId4" Type="http://schemas.microsoft.com/office/2007/relationships/media" Target="../media/media7.m4a"/><Relationship Id="rId3" Type="http://schemas.openxmlformats.org/officeDocument/2006/relationships/audio" Target="../media/media7.m4a"/><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14"/>
          <p:cNvSpPr txBox="1"/>
          <p:nvPr>
            <p:ph type="ctrTitle"/>
          </p:nvPr>
        </p:nvSpPr>
        <p:spPr>
          <a:xfrm>
            <a:off x="2363175" y="1987950"/>
            <a:ext cx="4417800" cy="1167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2700" b="1">
                <a:solidFill>
                  <a:schemeClr val="dk1"/>
                </a:solidFill>
                <a:latin typeface="Times New Roman" panose="02020603050405020304"/>
                <a:ea typeface="Times New Roman" panose="02020603050405020304"/>
                <a:cs typeface="Times New Roman" panose="02020603050405020304"/>
                <a:sym typeface="Times New Roman" panose="02020603050405020304"/>
              </a:rPr>
              <a:t>GROUP PROJECT</a:t>
            </a:r>
            <a:endParaRPr sz="2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700" b="1">
                <a:solidFill>
                  <a:schemeClr val="dk1"/>
                </a:solidFill>
                <a:latin typeface="Times New Roman" panose="02020603050405020304"/>
                <a:ea typeface="Times New Roman" panose="02020603050405020304"/>
                <a:cs typeface="Times New Roman" panose="02020603050405020304"/>
                <a:sym typeface="Times New Roman" panose="02020603050405020304"/>
              </a:rPr>
              <a:t>ELECTRIC VEHICLES</a:t>
            </a:r>
            <a:endParaRPr sz="2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1" name="Google Shape;281;p14"/>
          <p:cNvSpPr txBox="1"/>
          <p:nvPr>
            <p:ph type="subTitle" idx="1"/>
          </p:nvPr>
        </p:nvSpPr>
        <p:spPr>
          <a:xfrm>
            <a:off x="3096375" y="3604827"/>
            <a:ext cx="2951400" cy="45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May 02, 2022</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82" name="Google Shape;282;p14"/>
          <p:cNvPicPr preferRelativeResize="0"/>
          <p:nvPr/>
        </p:nvPicPr>
        <p:blipFill>
          <a:blip r:embed="rId1"/>
          <a:stretch>
            <a:fillRect/>
          </a:stretch>
        </p:blipFill>
        <p:spPr>
          <a:xfrm>
            <a:off x="3279150" y="1113600"/>
            <a:ext cx="2585825" cy="458175"/>
          </a:xfrm>
          <a:prstGeom prst="rect">
            <a:avLst/>
          </a:prstGeom>
          <a:noFill/>
          <a:ln>
            <a:noFill/>
          </a:ln>
        </p:spPr>
      </p:pic>
      <p:pic>
        <p:nvPicPr>
          <p:cNvPr id="2" name="Slide_1">
            <a:hlinkClick r:id="" action="ppaction://media"/>
            <a:hlinkHover r:id="" action="ppaction://media"/>
          </p:cNvPr>
          <p:cNvPicPr/>
          <p:nvPr>
            <a:audioFile r:link="rId2"/>
            <p:extLst>
              <p:ext uri="{DAA4B4D4-6D71-4841-9C94-3DE7FCFB9230}">
                <p14:media xmlns:p14="http://schemas.microsoft.com/office/powerpoint/2010/main" r:link="rId3">
                  <p14:trim end="7922.000000"/>
                </p14:media>
              </p:ext>
            </p:extLst>
          </p:nvPr>
        </p:nvPicPr>
        <p:blipFill>
          <a:blip r:embed="rId4"/>
          <a:stretch>
            <a:fillRect/>
          </a:stretch>
        </p:blipFill>
        <p:spPr>
          <a:xfrm>
            <a:off x="0" y="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3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showWhenStopped="1">
                <p:cTn id="7" fill="hold" display="1">
                  <p:stCondLst>
                    <p:cond delay="indefinite"/>
                  </p:stCondLst>
                  <p:endCondLst>
                    <p:cond evt="onStopAudio">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311700" y="269825"/>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The cars</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49" name="Google Shape;349;p22"/>
          <p:cNvPicPr preferRelativeResize="0"/>
          <p:nvPr/>
        </p:nvPicPr>
        <p:blipFill>
          <a:blip r:embed="rId1"/>
          <a:stretch>
            <a:fillRect/>
          </a:stretch>
        </p:blipFill>
        <p:spPr>
          <a:xfrm>
            <a:off x="152400" y="1030025"/>
            <a:ext cx="4668076" cy="3113026"/>
          </a:xfrm>
          <a:prstGeom prst="rect">
            <a:avLst/>
          </a:prstGeom>
          <a:noFill/>
          <a:ln>
            <a:noFill/>
          </a:ln>
        </p:spPr>
      </p:pic>
      <p:pic>
        <p:nvPicPr>
          <p:cNvPr id="350" name="Google Shape;350;p22"/>
          <p:cNvPicPr preferRelativeResize="0"/>
          <p:nvPr/>
        </p:nvPicPr>
        <p:blipFill>
          <a:blip r:embed="rId2"/>
          <a:stretch>
            <a:fillRect/>
          </a:stretch>
        </p:blipFill>
        <p:spPr>
          <a:xfrm>
            <a:off x="4700950" y="1030025"/>
            <a:ext cx="4318800" cy="3113024"/>
          </a:xfrm>
          <a:prstGeom prst="rect">
            <a:avLst/>
          </a:prstGeom>
          <a:noFill/>
          <a:ln>
            <a:noFill/>
          </a:ln>
        </p:spPr>
      </p:pic>
      <p:sp>
        <p:nvSpPr>
          <p:cNvPr id="351" name="Google Shape;351;p22"/>
          <p:cNvSpPr txBox="1"/>
          <p:nvPr/>
        </p:nvSpPr>
        <p:spPr>
          <a:xfrm>
            <a:off x="5717350" y="4295450"/>
            <a:ext cx="2286000" cy="1204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highlight>
                  <a:srgbClr val="FFFFFF"/>
                </a:highlight>
                <a:latin typeface="Oswald"/>
                <a:ea typeface="Oswald"/>
                <a:cs typeface="Oswald"/>
                <a:sym typeface="Oswald"/>
              </a:rPr>
              <a:t>2022 BMW iX</a:t>
            </a:r>
            <a:endParaRPr sz="1600" b="1">
              <a:highlight>
                <a:srgbClr val="FFFFFF"/>
              </a:highlight>
              <a:latin typeface="Oswald"/>
              <a:ea typeface="Oswald"/>
              <a:cs typeface="Oswald"/>
              <a:sym typeface="Oswald"/>
            </a:endParaRPr>
          </a:p>
          <a:p>
            <a:pPr marL="0" lvl="0" indent="0" algn="ctr" rtl="0">
              <a:spcBef>
                <a:spcPts val="0"/>
              </a:spcBef>
              <a:spcAft>
                <a:spcPts val="0"/>
              </a:spcAft>
              <a:buNone/>
            </a:pPr>
            <a:endParaRPr sz="1600" b="1">
              <a:highlight>
                <a:srgbClr val="FFFFFF"/>
              </a:highlight>
              <a:latin typeface="Oswald"/>
              <a:ea typeface="Oswald"/>
              <a:cs typeface="Oswald"/>
              <a:sym typeface="Oswald"/>
            </a:endParaRPr>
          </a:p>
          <a:p>
            <a:pPr marL="0" lvl="0" indent="0" algn="ctr" rtl="0">
              <a:lnSpc>
                <a:spcPct val="115000"/>
              </a:lnSpc>
              <a:spcBef>
                <a:spcPts val="0"/>
              </a:spcBef>
              <a:spcAft>
                <a:spcPts val="0"/>
              </a:spcAft>
              <a:buNone/>
            </a:pPr>
            <a:r>
              <a:rPr lang="en-GB" sz="1300" b="1">
                <a:highlight>
                  <a:srgbClr val="FFFFFF"/>
                </a:highlight>
              </a:rPr>
              <a:t>Engine : Electric</a:t>
            </a:r>
            <a:endParaRPr sz="1300" b="1">
              <a:highlight>
                <a:srgbClr val="FFFFFF"/>
              </a:highlight>
            </a:endParaRPr>
          </a:p>
          <a:p>
            <a:pPr marL="0" lvl="0" indent="0" algn="ctr" rtl="0">
              <a:spcBef>
                <a:spcPts val="400"/>
              </a:spcBef>
              <a:spcAft>
                <a:spcPts val="0"/>
              </a:spcAft>
              <a:buNone/>
            </a:pPr>
            <a:endParaRPr sz="1600" b="1">
              <a:highlight>
                <a:srgbClr val="FFFFFF"/>
              </a:highlight>
              <a:latin typeface="Oswald"/>
              <a:ea typeface="Oswald"/>
              <a:cs typeface="Oswald"/>
              <a:sym typeface="Oswald"/>
            </a:endParaRPr>
          </a:p>
        </p:txBody>
      </p:sp>
      <p:sp>
        <p:nvSpPr>
          <p:cNvPr id="352" name="Google Shape;352;p22"/>
          <p:cNvSpPr txBox="1"/>
          <p:nvPr/>
        </p:nvSpPr>
        <p:spPr>
          <a:xfrm>
            <a:off x="1217550" y="4295450"/>
            <a:ext cx="2795400" cy="1204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highlight>
                  <a:srgbClr val="FFFFFF"/>
                </a:highlight>
                <a:latin typeface="Oswald"/>
                <a:ea typeface="Oswald"/>
                <a:cs typeface="Oswald"/>
                <a:sym typeface="Oswald"/>
              </a:rPr>
              <a:t>2022 BMW 7 Series</a:t>
            </a:r>
            <a:endParaRPr sz="1600" b="1">
              <a:highlight>
                <a:srgbClr val="FFFFFF"/>
              </a:highlight>
              <a:latin typeface="Oswald"/>
              <a:ea typeface="Oswald"/>
              <a:cs typeface="Oswald"/>
              <a:sym typeface="Oswald"/>
            </a:endParaRPr>
          </a:p>
          <a:p>
            <a:pPr marL="0" lvl="0" indent="0" algn="ctr" rtl="0">
              <a:spcBef>
                <a:spcPts val="0"/>
              </a:spcBef>
              <a:spcAft>
                <a:spcPts val="0"/>
              </a:spcAft>
              <a:buNone/>
            </a:pPr>
            <a:endParaRPr sz="1600" b="1">
              <a:highlight>
                <a:srgbClr val="FFFFFF"/>
              </a:highlight>
              <a:latin typeface="Oswald"/>
              <a:ea typeface="Oswald"/>
              <a:cs typeface="Oswald"/>
              <a:sym typeface="Oswald"/>
            </a:endParaRPr>
          </a:p>
          <a:p>
            <a:pPr marL="0" lvl="0" indent="0" algn="l" rtl="0">
              <a:lnSpc>
                <a:spcPct val="115000"/>
              </a:lnSpc>
              <a:spcBef>
                <a:spcPts val="0"/>
              </a:spcBef>
              <a:spcAft>
                <a:spcPts val="0"/>
              </a:spcAft>
              <a:buNone/>
            </a:pPr>
            <a:r>
              <a:rPr lang="en-GB" sz="1300" b="1">
                <a:highlight>
                  <a:srgbClr val="FFFFFF"/>
                </a:highlight>
              </a:rPr>
              <a:t>Engine : 3.0L Turbo Inline-6 Gas</a:t>
            </a:r>
            <a:endParaRPr sz="900">
              <a:highlight>
                <a:srgbClr val="FFFFFF"/>
              </a:highlight>
            </a:endParaRPr>
          </a:p>
          <a:p>
            <a:pPr marL="0" lvl="0" indent="0" algn="ctr" rtl="0">
              <a:spcBef>
                <a:spcPts val="400"/>
              </a:spcBef>
              <a:spcAft>
                <a:spcPts val="0"/>
              </a:spcAft>
              <a:buNone/>
            </a:pPr>
            <a:endParaRPr sz="1600" b="1">
              <a:highlight>
                <a:srgbClr val="FFFFFF"/>
              </a:highlight>
              <a:latin typeface="Oswald"/>
              <a:ea typeface="Oswald"/>
              <a:cs typeface="Oswald"/>
              <a:sym typeface="Oswald"/>
            </a:endParaRPr>
          </a:p>
        </p:txBody>
      </p:sp>
      <p:pic>
        <p:nvPicPr>
          <p:cNvPr id="2" name="Slide_9">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0" y="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1">
                <p:cTn id="7" fill="hold" display="1">
                  <p:stCondLst>
                    <p:cond delay="indefinite"/>
                  </p:stCondLst>
                  <p:endCondLst>
                    <p:cond evt="onStopAudio">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23"/>
          <p:cNvSpPr txBox="1"/>
          <p:nvPr>
            <p:ph type="title"/>
          </p:nvPr>
        </p:nvSpPr>
        <p:spPr>
          <a:xfrm>
            <a:off x="1303800" y="451300"/>
            <a:ext cx="7030500" cy="600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Decision Analysis Calculations</a:t>
            </a:r>
            <a:endPar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59" name="Google Shape;359;p23"/>
          <p:cNvPicPr preferRelativeResize="0"/>
          <p:nvPr/>
        </p:nvPicPr>
        <p:blipFill>
          <a:blip r:embed="rId1"/>
          <a:stretch>
            <a:fillRect/>
          </a:stretch>
        </p:blipFill>
        <p:spPr>
          <a:xfrm>
            <a:off x="286863" y="2026810"/>
            <a:ext cx="8570274" cy="1395675"/>
          </a:xfrm>
          <a:prstGeom prst="rect">
            <a:avLst/>
          </a:prstGeom>
          <a:noFill/>
          <a:ln>
            <a:noFill/>
          </a:ln>
        </p:spPr>
      </p:pic>
      <p:pic>
        <p:nvPicPr>
          <p:cNvPr id="360" name="Google Shape;360;p23"/>
          <p:cNvPicPr preferRelativeResize="0"/>
          <p:nvPr/>
        </p:nvPicPr>
        <p:blipFill>
          <a:blip r:embed="rId2"/>
          <a:stretch>
            <a:fillRect/>
          </a:stretch>
        </p:blipFill>
        <p:spPr>
          <a:xfrm>
            <a:off x="838900" y="979324"/>
            <a:ext cx="7829550" cy="994325"/>
          </a:xfrm>
          <a:prstGeom prst="rect">
            <a:avLst/>
          </a:prstGeom>
          <a:noFill/>
          <a:ln>
            <a:noFill/>
          </a:ln>
        </p:spPr>
      </p:pic>
      <p:pic>
        <p:nvPicPr>
          <p:cNvPr id="2" name="Slide_10">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0" y="0"/>
            <a:ext cx="495300" cy="495300"/>
          </a:xfrm>
          <a:prstGeom prst="rect">
            <a:avLst/>
          </a:prstGeom>
        </p:spPr>
      </p:pic>
      <p:pic>
        <p:nvPicPr>
          <p:cNvPr id="1" name="Picture 0"/>
          <p:cNvPicPr>
            <a:picLocks noChangeAspect="1"/>
          </p:cNvPicPr>
          <p:nvPr/>
        </p:nvPicPr>
        <p:blipFill>
          <a:blip r:embed="rId6"/>
          <a:stretch>
            <a:fillRect/>
          </a:stretch>
        </p:blipFill>
        <p:spPr>
          <a:xfrm>
            <a:off x="2804160" y="3476625"/>
            <a:ext cx="3535680" cy="166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40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1">
                <p:cTn id="7" fill="hold" display="1">
                  <p:stCondLst>
                    <p:cond delay="indefinite"/>
                  </p:stCondLst>
                  <p:endCondLst>
                    <p:cond evt="onStopAudio">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311700" y="269825"/>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Decision Analysis </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66" name="Google Shape;366;p24"/>
          <p:cNvPicPr preferRelativeResize="0"/>
          <p:nvPr/>
        </p:nvPicPr>
        <p:blipFill>
          <a:blip r:embed="rId1"/>
          <a:stretch>
            <a:fillRect/>
          </a:stretch>
        </p:blipFill>
        <p:spPr>
          <a:xfrm>
            <a:off x="311700" y="2375600"/>
            <a:ext cx="1258401" cy="1133112"/>
          </a:xfrm>
          <a:prstGeom prst="rect">
            <a:avLst/>
          </a:prstGeom>
          <a:noFill/>
          <a:ln>
            <a:noFill/>
          </a:ln>
        </p:spPr>
      </p:pic>
      <p:pic>
        <p:nvPicPr>
          <p:cNvPr id="1" name="Picture 0" descr="Copy of Untitled Diagram (2)"/>
          <p:cNvPicPr>
            <a:picLocks noChangeAspect="1"/>
          </p:cNvPicPr>
          <p:nvPr/>
        </p:nvPicPr>
        <p:blipFill>
          <a:blip r:embed="rId2"/>
          <a:stretch>
            <a:fillRect/>
          </a:stretch>
        </p:blipFill>
        <p:spPr>
          <a:xfrm>
            <a:off x="1748155" y="747395"/>
            <a:ext cx="7084060" cy="4228465"/>
          </a:xfrm>
          <a:prstGeom prst="rect">
            <a:avLst/>
          </a:prstGeom>
        </p:spPr>
      </p:pic>
      <p:pic>
        <p:nvPicPr>
          <p:cNvPr id="3" name="Recording">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70485" y="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0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pic>
        <p:nvPicPr>
          <p:cNvPr id="372" name="Google Shape;372;p25"/>
          <p:cNvPicPr preferRelativeResize="0"/>
          <p:nvPr/>
        </p:nvPicPr>
        <p:blipFill>
          <a:blip r:embed="rId1"/>
          <a:stretch>
            <a:fillRect/>
          </a:stretch>
        </p:blipFill>
        <p:spPr>
          <a:xfrm>
            <a:off x="0" y="54500"/>
            <a:ext cx="9144001" cy="5032949"/>
          </a:xfrm>
          <a:prstGeom prst="rect">
            <a:avLst/>
          </a:prstGeom>
          <a:noFill/>
          <a:ln>
            <a:noFill/>
          </a:ln>
        </p:spPr>
      </p:pic>
      <p:sp>
        <p:nvSpPr>
          <p:cNvPr id="373" name="Google Shape;373;p25"/>
          <p:cNvSpPr txBox="1"/>
          <p:nvPr>
            <p:ph type="title"/>
          </p:nvPr>
        </p:nvSpPr>
        <p:spPr>
          <a:xfrm>
            <a:off x="331100" y="171825"/>
            <a:ext cx="3156000" cy="708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chemeClr val="dk1"/>
                </a:solidFill>
                <a:latin typeface="Times New Roman" panose="02020603050405020304"/>
                <a:ea typeface="Times New Roman" panose="02020603050405020304"/>
                <a:cs typeface="Times New Roman" panose="02020603050405020304"/>
                <a:sym typeface="Times New Roman" panose="02020603050405020304"/>
              </a:rPr>
              <a:t>Insights and Findings</a:t>
            </a:r>
            <a:endParaRPr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374" name="Google Shape;374;p25"/>
          <p:cNvGrpSpPr/>
          <p:nvPr/>
        </p:nvGrpSpPr>
        <p:grpSpPr>
          <a:xfrm>
            <a:off x="105155" y="2767620"/>
            <a:ext cx="8919767" cy="542321"/>
            <a:chOff x="424813" y="1177875"/>
            <a:chExt cx="8294371" cy="849900"/>
          </a:xfrm>
        </p:grpSpPr>
        <p:sp>
          <p:nvSpPr>
            <p:cNvPr id="375" name="Google Shape;375;p25"/>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5"/>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7" name="Google Shape;377;p25"/>
          <p:cNvSpPr txBox="1"/>
          <p:nvPr>
            <p:ph type="body" idx="4294967295"/>
          </p:nvPr>
        </p:nvSpPr>
        <p:spPr>
          <a:xfrm>
            <a:off x="1034050" y="2695275"/>
            <a:ext cx="1364100" cy="5670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GB">
                <a:solidFill>
                  <a:schemeClr val="lt1"/>
                </a:solidFill>
              </a:rPr>
              <a:t>1</a:t>
            </a:r>
            <a:endParaRPr>
              <a:solidFill>
                <a:schemeClr val="lt1"/>
              </a:solidFill>
            </a:endParaRPr>
          </a:p>
        </p:txBody>
      </p:sp>
      <p:sp>
        <p:nvSpPr>
          <p:cNvPr id="378" name="Google Shape;378;p25"/>
          <p:cNvSpPr txBox="1"/>
          <p:nvPr>
            <p:ph type="body" idx="4294967295"/>
          </p:nvPr>
        </p:nvSpPr>
        <p:spPr>
          <a:xfrm>
            <a:off x="3575970" y="2767844"/>
            <a:ext cx="4613400" cy="542100"/>
          </a:xfrm>
          <a:prstGeom prst="rect">
            <a:avLst/>
          </a:prstGeom>
          <a:effectLst>
            <a:reflection dist="38100" dir="5400000" fadeDir="5400012" sy="-100000" algn="bl" rotWithShape="0"/>
          </a:effectLst>
        </p:spPr>
        <p:txBody>
          <a:bodyPr spcFirstLastPara="1" wrap="square" lIns="91425" tIns="91425" rIns="91425" bIns="91425" anchor="ctr" anchorCtr="0">
            <a:normAutofit/>
          </a:bodyPr>
          <a:lstStyle/>
          <a:p>
            <a:pPr marL="0" lvl="0" indent="0" algn="l" rtl="0">
              <a:lnSpc>
                <a:spcPct val="95000"/>
              </a:lnSpc>
              <a:spcBef>
                <a:spcPts val="0"/>
              </a:spcBef>
              <a:spcAft>
                <a:spcPts val="0"/>
              </a:spcAft>
              <a:buNone/>
            </a:pPr>
            <a:r>
              <a:rPr lang="en-GB" sz="1050" b="1">
                <a:solidFill>
                  <a:schemeClr val="lt1"/>
                </a:solidFill>
              </a:rPr>
              <a:t>For the next 3-5 years the average price of fuel will be $2.75/gallon and for electricity will be $0.15/kwh.</a:t>
            </a:r>
            <a:endParaRPr sz="1050" b="1">
              <a:solidFill>
                <a:schemeClr val="lt1"/>
              </a:solidFill>
            </a:endParaRPr>
          </a:p>
        </p:txBody>
      </p:sp>
      <p:grpSp>
        <p:nvGrpSpPr>
          <p:cNvPr id="379" name="Google Shape;379;p25"/>
          <p:cNvGrpSpPr/>
          <p:nvPr/>
        </p:nvGrpSpPr>
        <p:grpSpPr>
          <a:xfrm>
            <a:off x="105124" y="3360166"/>
            <a:ext cx="8919755" cy="542321"/>
            <a:chOff x="424813" y="2075689"/>
            <a:chExt cx="8294360" cy="849900"/>
          </a:xfrm>
        </p:grpSpPr>
        <p:sp>
          <p:nvSpPr>
            <p:cNvPr id="380" name="Google Shape;380;p25"/>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5"/>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2" name="Google Shape;382;p25"/>
          <p:cNvSpPr txBox="1"/>
          <p:nvPr>
            <p:ph type="body" idx="4294967295"/>
          </p:nvPr>
        </p:nvSpPr>
        <p:spPr>
          <a:xfrm>
            <a:off x="979575" y="3262275"/>
            <a:ext cx="1570500" cy="5670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GB">
                <a:solidFill>
                  <a:schemeClr val="lt1"/>
                </a:solidFill>
              </a:rPr>
              <a:t>2</a:t>
            </a:r>
            <a:endParaRPr>
              <a:solidFill>
                <a:schemeClr val="lt1"/>
              </a:solidFill>
            </a:endParaRPr>
          </a:p>
        </p:txBody>
      </p:sp>
      <p:sp>
        <p:nvSpPr>
          <p:cNvPr id="383" name="Google Shape;383;p25"/>
          <p:cNvSpPr txBox="1"/>
          <p:nvPr>
            <p:ph type="body" idx="4294967295"/>
          </p:nvPr>
        </p:nvSpPr>
        <p:spPr>
          <a:xfrm>
            <a:off x="3575970" y="3360366"/>
            <a:ext cx="4613400" cy="542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GB" sz="1050" b="1">
                <a:solidFill>
                  <a:schemeClr val="lt1"/>
                </a:solidFill>
              </a:rPr>
              <a:t>For 1 year, we have 9600 miles to travel for the buyer. In this 1 year the expenses would be $507.78 (EV) and $1278.5 (Fuel vehicle).</a:t>
            </a:r>
            <a:endParaRPr sz="1050" b="1">
              <a:solidFill>
                <a:schemeClr val="lt1"/>
              </a:solidFill>
            </a:endParaRPr>
          </a:p>
        </p:txBody>
      </p:sp>
      <p:grpSp>
        <p:nvGrpSpPr>
          <p:cNvPr id="384" name="Google Shape;384;p25"/>
          <p:cNvGrpSpPr/>
          <p:nvPr/>
        </p:nvGrpSpPr>
        <p:grpSpPr>
          <a:xfrm>
            <a:off x="105125" y="3952548"/>
            <a:ext cx="8919755" cy="542342"/>
            <a:chOff x="424813" y="2974405"/>
            <a:chExt cx="8294360" cy="849933"/>
          </a:xfrm>
        </p:grpSpPr>
        <p:sp>
          <p:nvSpPr>
            <p:cNvPr id="385" name="Google Shape;385;p25"/>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5"/>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 name="Google Shape;387;p25"/>
          <p:cNvSpPr txBox="1"/>
          <p:nvPr>
            <p:ph type="body" idx="4294967295"/>
          </p:nvPr>
        </p:nvSpPr>
        <p:spPr>
          <a:xfrm>
            <a:off x="979575" y="3940275"/>
            <a:ext cx="1860300" cy="5670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GB">
                <a:solidFill>
                  <a:schemeClr val="lt1"/>
                </a:solidFill>
              </a:rPr>
              <a:t>3</a:t>
            </a:r>
            <a:endParaRPr>
              <a:solidFill>
                <a:schemeClr val="lt1"/>
              </a:solidFill>
            </a:endParaRPr>
          </a:p>
        </p:txBody>
      </p:sp>
      <p:grpSp>
        <p:nvGrpSpPr>
          <p:cNvPr id="388" name="Google Shape;388;p25"/>
          <p:cNvGrpSpPr/>
          <p:nvPr/>
        </p:nvGrpSpPr>
        <p:grpSpPr>
          <a:xfrm>
            <a:off x="105151" y="4545164"/>
            <a:ext cx="8919755" cy="542342"/>
            <a:chOff x="424813" y="3871259"/>
            <a:chExt cx="8294360" cy="849933"/>
          </a:xfrm>
        </p:grpSpPr>
        <p:sp>
          <p:nvSpPr>
            <p:cNvPr id="389" name="Google Shape;389;p25"/>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5"/>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1" name="Google Shape;391;p25"/>
          <p:cNvSpPr txBox="1"/>
          <p:nvPr>
            <p:ph type="body" idx="4294967295"/>
          </p:nvPr>
        </p:nvSpPr>
        <p:spPr>
          <a:xfrm>
            <a:off x="979576" y="4532794"/>
            <a:ext cx="2157900" cy="5670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GB">
                <a:solidFill>
                  <a:schemeClr val="lt1"/>
                </a:solidFill>
              </a:rPr>
              <a:t>4</a:t>
            </a:r>
            <a:endParaRPr>
              <a:solidFill>
                <a:schemeClr val="lt1"/>
              </a:solidFill>
            </a:endParaRPr>
          </a:p>
        </p:txBody>
      </p:sp>
      <p:sp>
        <p:nvSpPr>
          <p:cNvPr id="392" name="Google Shape;392;p25"/>
          <p:cNvSpPr txBox="1"/>
          <p:nvPr>
            <p:ph type="body" idx="4294967295"/>
          </p:nvPr>
        </p:nvSpPr>
        <p:spPr>
          <a:xfrm>
            <a:off x="3575976" y="4546925"/>
            <a:ext cx="5349000" cy="542100"/>
          </a:xfrm>
          <a:prstGeom prst="rect">
            <a:avLst/>
          </a:prstGeom>
        </p:spPr>
        <p:txBody>
          <a:bodyPr spcFirstLastPara="1" wrap="square" lIns="91425" tIns="91425" rIns="91425" bIns="91425" anchor="ctr" anchorCtr="0">
            <a:noAutofit/>
          </a:bodyPr>
          <a:lstStyle/>
          <a:p>
            <a:pPr marL="0" marR="0" lvl="0" indent="0" algn="l" rtl="0">
              <a:lnSpc>
                <a:spcPct val="95000"/>
              </a:lnSpc>
              <a:spcBef>
                <a:spcPts val="0"/>
              </a:spcBef>
              <a:spcAft>
                <a:spcPts val="1600"/>
              </a:spcAft>
              <a:buSzPts val="770"/>
              <a:buNone/>
            </a:pPr>
            <a:r>
              <a:rPr lang="en-GB" sz="1070" b="1">
                <a:solidFill>
                  <a:schemeClr val="lt1"/>
                </a:solidFill>
              </a:rPr>
              <a:t>In addition to the low prices of electricity when compared to fuel prices for the </a:t>
            </a:r>
            <a:r>
              <a:rPr lang="en-GB" sz="1070" b="1">
                <a:solidFill>
                  <a:schemeClr val="lt1"/>
                </a:solidFill>
              </a:rPr>
              <a:t>next</a:t>
            </a:r>
            <a:r>
              <a:rPr lang="en-GB" sz="1070" b="1">
                <a:solidFill>
                  <a:schemeClr val="lt1"/>
                </a:solidFill>
              </a:rPr>
              <a:t> 5 years, there is also a benefit of  $7500 tax credit on the </a:t>
            </a:r>
            <a:r>
              <a:rPr lang="en-GB" sz="1070" b="1">
                <a:solidFill>
                  <a:schemeClr val="lt1"/>
                </a:solidFill>
              </a:rPr>
              <a:t>purchase</a:t>
            </a:r>
            <a:r>
              <a:rPr lang="en-GB" sz="1070" b="1">
                <a:solidFill>
                  <a:schemeClr val="lt1"/>
                </a:solidFill>
              </a:rPr>
              <a:t> of EV. Hence, buying an EV would be more cost effective for the </a:t>
            </a:r>
            <a:r>
              <a:rPr lang="en-GB" sz="1070" b="1">
                <a:solidFill>
                  <a:schemeClr val="lt1"/>
                </a:solidFill>
              </a:rPr>
              <a:t>customer</a:t>
            </a:r>
            <a:r>
              <a:rPr lang="en-GB" sz="1070" b="1">
                <a:solidFill>
                  <a:schemeClr val="lt1"/>
                </a:solidFill>
              </a:rPr>
              <a:t>.</a:t>
            </a:r>
            <a:endParaRPr sz="1070" b="1">
              <a:solidFill>
                <a:schemeClr val="lt1"/>
              </a:solidFill>
            </a:endParaRPr>
          </a:p>
        </p:txBody>
      </p:sp>
      <p:sp>
        <p:nvSpPr>
          <p:cNvPr id="393" name="Google Shape;393;p25"/>
          <p:cNvSpPr txBox="1"/>
          <p:nvPr>
            <p:ph type="body" idx="4294967295"/>
          </p:nvPr>
        </p:nvSpPr>
        <p:spPr>
          <a:xfrm>
            <a:off x="3575975" y="3953675"/>
            <a:ext cx="5448900" cy="542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SzPts val="688"/>
              <a:buNone/>
            </a:pPr>
            <a:r>
              <a:rPr lang="en-GB" sz="1050" b="1">
                <a:solidFill>
                  <a:schemeClr val="lt1"/>
                </a:solidFill>
              </a:rPr>
              <a:t>After considering the WFH </a:t>
            </a:r>
            <a:r>
              <a:rPr lang="en-GB" sz="1050" b="1">
                <a:solidFill>
                  <a:schemeClr val="lt1"/>
                </a:solidFill>
              </a:rPr>
              <a:t>uncertainties for next 5 years</a:t>
            </a:r>
            <a:r>
              <a:rPr lang="en-GB" sz="1050" b="1">
                <a:solidFill>
                  <a:schemeClr val="lt1"/>
                </a:solidFill>
              </a:rPr>
              <a:t>, the expenses for the EV ranges from $149.3 to $ 355.4. Whereas  for the fuel vehicle the expenses range from $356.1 to $895.0.</a:t>
            </a:r>
            <a:endParaRPr sz="1050" b="1">
              <a:solidFill>
                <a:schemeClr val="lt1"/>
              </a:solidFill>
            </a:endParaRPr>
          </a:p>
        </p:txBody>
      </p:sp>
      <p:pic>
        <p:nvPicPr>
          <p:cNvPr id="2" name="slide 12">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0" y="5461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2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97" name="Shape 397"/>
        <p:cNvGrpSpPr/>
        <p:nvPr/>
      </p:nvGrpSpPr>
      <p:grpSpPr>
        <a:xfrm>
          <a:off x="0" y="0"/>
          <a:ext cx="0" cy="0"/>
          <a:chOff x="0" y="0"/>
          <a:chExt cx="0" cy="0"/>
        </a:xfrm>
      </p:grpSpPr>
      <p:sp>
        <p:nvSpPr>
          <p:cNvPr id="398" name="Google Shape;398;p26"/>
          <p:cNvSpPr txBox="1"/>
          <p:nvPr>
            <p:ph type="title"/>
          </p:nvPr>
        </p:nvSpPr>
        <p:spPr>
          <a:xfrm>
            <a:off x="311700" y="269825"/>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Decision : Electric C</a:t>
            </a: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ar it is!</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99" name="Google Shape;399;p26"/>
          <p:cNvPicPr preferRelativeResize="0"/>
          <p:nvPr/>
        </p:nvPicPr>
        <p:blipFill>
          <a:blip r:embed="rId1"/>
          <a:stretch>
            <a:fillRect/>
          </a:stretch>
        </p:blipFill>
        <p:spPr>
          <a:xfrm>
            <a:off x="1403875" y="969050"/>
            <a:ext cx="6597100" cy="3590500"/>
          </a:xfrm>
          <a:prstGeom prst="rect">
            <a:avLst/>
          </a:prstGeom>
          <a:noFill/>
          <a:ln>
            <a:noFill/>
          </a:ln>
        </p:spPr>
      </p:pic>
      <p:pic>
        <p:nvPicPr>
          <p:cNvPr id="400" name="Google Shape;400;p26"/>
          <p:cNvPicPr preferRelativeResize="0"/>
          <p:nvPr/>
        </p:nvPicPr>
        <p:blipFill>
          <a:blip r:embed="rId2"/>
          <a:stretch>
            <a:fillRect/>
          </a:stretch>
        </p:blipFill>
        <p:spPr>
          <a:xfrm>
            <a:off x="6842075" y="2841575"/>
            <a:ext cx="2301926" cy="2301926"/>
          </a:xfrm>
          <a:prstGeom prst="rect">
            <a:avLst/>
          </a:prstGeom>
          <a:noFill/>
          <a:ln>
            <a:noFill/>
          </a:ln>
        </p:spPr>
      </p:pic>
      <p:pic>
        <p:nvPicPr>
          <p:cNvPr id="401" name="Google Shape;401;p26"/>
          <p:cNvPicPr preferRelativeResize="0"/>
          <p:nvPr/>
        </p:nvPicPr>
        <p:blipFill>
          <a:blip r:embed="rId3"/>
          <a:stretch>
            <a:fillRect/>
          </a:stretch>
        </p:blipFill>
        <p:spPr>
          <a:xfrm>
            <a:off x="0" y="0"/>
            <a:ext cx="2301925" cy="2301925"/>
          </a:xfrm>
          <a:prstGeom prst="rect">
            <a:avLst/>
          </a:prstGeom>
          <a:noFill/>
          <a:ln>
            <a:noFill/>
          </a:ln>
        </p:spPr>
      </p:pic>
      <p:pic>
        <p:nvPicPr>
          <p:cNvPr id="2" name="Slide 13 Ending">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0" y="464820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22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27" name="Shape 427"/>
        <p:cNvGrpSpPr/>
        <p:nvPr/>
      </p:nvGrpSpPr>
      <p:grpSpPr>
        <a:xfrm>
          <a:off x="0" y="0"/>
          <a:ext cx="0" cy="0"/>
          <a:chOff x="0" y="0"/>
          <a:chExt cx="0" cy="0"/>
        </a:xfrm>
      </p:grpSpPr>
      <p:pic>
        <p:nvPicPr>
          <p:cNvPr id="428" name="Google Shape;428;p28"/>
          <p:cNvPicPr preferRelativeResize="0"/>
          <p:nvPr/>
        </p:nvPicPr>
        <p:blipFill>
          <a:blip r:embed="rId1"/>
          <a:stretch>
            <a:fillRect/>
          </a:stretch>
        </p:blipFill>
        <p:spPr>
          <a:xfrm>
            <a:off x="0" y="0"/>
            <a:ext cx="9144000" cy="5143500"/>
          </a:xfrm>
          <a:prstGeom prst="rect">
            <a:avLst/>
          </a:prstGeom>
          <a:noFill/>
          <a:ln>
            <a:noFill/>
          </a:ln>
        </p:spPr>
      </p:pic>
      <p:sp>
        <p:nvSpPr>
          <p:cNvPr id="429" name="Google Shape;429;p28"/>
          <p:cNvSpPr txBox="1"/>
          <p:nvPr>
            <p:ph type="title"/>
          </p:nvPr>
        </p:nvSpPr>
        <p:spPr>
          <a:xfrm>
            <a:off x="551550" y="0"/>
            <a:ext cx="5857800" cy="2005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solidFill>
                  <a:srgbClr val="38761D"/>
                </a:solidFill>
              </a:rPr>
              <a:t>Thank You!</a:t>
            </a:r>
            <a:endParaRPr>
              <a:solidFill>
                <a:srgbClr val="38761D"/>
              </a:solidFill>
            </a:endParaRPr>
          </a:p>
          <a:p>
            <a:pPr marL="0" lvl="0" indent="0" algn="l" rtl="0">
              <a:spcBef>
                <a:spcPts val="0"/>
              </a:spcBef>
              <a:spcAft>
                <a:spcPts val="0"/>
              </a:spcAft>
              <a:buNone/>
            </a:pPr>
            <a:r>
              <a:rPr lang="en-GB">
                <a:solidFill>
                  <a:srgbClr val="38761D"/>
                </a:solidFill>
              </a:rPr>
              <a:t>Enjoy</a:t>
            </a:r>
            <a:r>
              <a:rPr lang="en-GB">
                <a:solidFill>
                  <a:srgbClr val="38761D"/>
                </a:solidFill>
              </a:rPr>
              <a:t> your ride :)</a:t>
            </a:r>
            <a:endParaRPr>
              <a:solidFill>
                <a:srgbClr val="38761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2915920" y="2202815"/>
            <a:ext cx="3623310" cy="737870"/>
          </a:xfrm>
        </p:spPr>
        <p:txBody>
          <a:bodyPr>
            <a:noAutofit/>
          </a:bodyPr>
          <a:p>
            <a:r>
              <a:rPr lang="en-US" sz="3800"/>
              <a:t>Any Questions?</a:t>
            </a:r>
            <a:endParaRPr lang="en-US" sz="3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406" name="Google Shape;406;p27"/>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7"/>
          <p:cNvSpPr txBox="1"/>
          <p:nvPr>
            <p:ph type="title" idx="4294967295"/>
          </p:nvPr>
        </p:nvSpPr>
        <p:spPr>
          <a:xfrm>
            <a:off x="311700" y="372500"/>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chemeClr val="lt1"/>
                </a:solidFill>
                <a:latin typeface="Times New Roman" panose="02020603050405020304"/>
                <a:ea typeface="Times New Roman" panose="02020603050405020304"/>
                <a:cs typeface="Times New Roman" panose="02020603050405020304"/>
                <a:sym typeface="Times New Roman" panose="02020603050405020304"/>
              </a:rPr>
              <a:t>TEAM</a:t>
            </a:r>
            <a:endParaRPr>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8" name="Google Shape;408;p27"/>
          <p:cNvSpPr txBox="1"/>
          <p:nvPr>
            <p:ph type="body" idx="4294967295"/>
          </p:nvPr>
        </p:nvSpPr>
        <p:spPr>
          <a:xfrm>
            <a:off x="164950" y="3108900"/>
            <a:ext cx="2177400" cy="436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1600">
                <a:solidFill>
                  <a:schemeClr val="lt1"/>
                </a:solidFill>
                <a:latin typeface="Times New Roman" panose="02020603050405020304"/>
                <a:ea typeface="Times New Roman" panose="02020603050405020304"/>
                <a:cs typeface="Times New Roman" panose="02020603050405020304"/>
                <a:sym typeface="Times New Roman" panose="02020603050405020304"/>
              </a:rPr>
              <a:t>Shefalika Upadhyay</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9" name="Google Shape;409;p27"/>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410" name="Google Shape;410;p27"/>
          <p:cNvSpPr txBox="1"/>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Student</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MSDAIS</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120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Texas State University</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11" name="Google Shape;411;p27"/>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cxnSp>
        <p:nvCxnSpPr>
          <p:cNvPr id="412" name="Google Shape;412;p27"/>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cxnSp>
        <p:nvCxnSpPr>
          <p:cNvPr id="413" name="Google Shape;413;p27"/>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414" name="Google Shape;414;p27"/>
          <p:cNvSpPr txBox="1"/>
          <p:nvPr>
            <p:ph type="body" idx="4294967295"/>
          </p:nvPr>
        </p:nvSpPr>
        <p:spPr>
          <a:xfrm>
            <a:off x="2374550"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Student</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MSDAIS</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120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Texas State University</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5" name="Google Shape;415;p27"/>
          <p:cNvSpPr txBox="1"/>
          <p:nvPr>
            <p:ph type="body" idx="4294967295"/>
          </p:nvPr>
        </p:nvSpPr>
        <p:spPr>
          <a:xfrm>
            <a:off x="4600825"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Student</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MSDAIS</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120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Texas State University</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6" name="Google Shape;416;p27"/>
          <p:cNvSpPr txBox="1"/>
          <p:nvPr>
            <p:ph type="body" idx="4294967295"/>
          </p:nvPr>
        </p:nvSpPr>
        <p:spPr>
          <a:xfrm>
            <a:off x="6827100" y="3641661"/>
            <a:ext cx="21774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Student</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MSDAIS</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1200"/>
              </a:spcAft>
              <a:buNone/>
            </a:pPr>
            <a:r>
              <a:rPr lang="en-GB" sz="1500">
                <a:solidFill>
                  <a:schemeClr val="lt1"/>
                </a:solidFill>
                <a:latin typeface="Times New Roman" panose="02020603050405020304"/>
                <a:ea typeface="Times New Roman" panose="02020603050405020304"/>
                <a:cs typeface="Times New Roman" panose="02020603050405020304"/>
                <a:sym typeface="Times New Roman" panose="02020603050405020304"/>
              </a:rPr>
              <a:t>Texas State University</a:t>
            </a:r>
            <a:endParaRPr sz="15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7" name="Google Shape;417;p27"/>
          <p:cNvSpPr txBox="1"/>
          <p:nvPr/>
        </p:nvSpPr>
        <p:spPr>
          <a:xfrm>
            <a:off x="2342325" y="3130850"/>
            <a:ext cx="249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lt1"/>
                </a:solidFill>
                <a:latin typeface="Times New Roman" panose="02020603050405020304"/>
                <a:ea typeface="Times New Roman" panose="02020603050405020304"/>
                <a:cs typeface="Times New Roman" panose="02020603050405020304"/>
                <a:sym typeface="Times New Roman" panose="02020603050405020304"/>
              </a:rPr>
              <a:t>Neeraj Kumar Reddy Panta</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8" name="Google Shape;418;p27"/>
          <p:cNvSpPr txBox="1"/>
          <p:nvPr/>
        </p:nvSpPr>
        <p:spPr>
          <a:xfrm>
            <a:off x="6668100" y="3130850"/>
            <a:ext cx="249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solidFill>
                  <a:schemeClr val="lt1"/>
                </a:solidFill>
                <a:latin typeface="Times New Roman" panose="02020603050405020304"/>
                <a:ea typeface="Times New Roman" panose="02020603050405020304"/>
                <a:cs typeface="Times New Roman" panose="02020603050405020304"/>
                <a:sym typeface="Times New Roman" panose="02020603050405020304"/>
              </a:rPr>
              <a:t>Hasitha Vallamalla</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9" name="Google Shape;419;p27"/>
          <p:cNvSpPr txBox="1"/>
          <p:nvPr/>
        </p:nvSpPr>
        <p:spPr>
          <a:xfrm>
            <a:off x="4600825" y="3130838"/>
            <a:ext cx="2495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solidFill>
                  <a:schemeClr val="lt1"/>
                </a:solidFill>
                <a:latin typeface="Times New Roman" panose="02020603050405020304"/>
                <a:ea typeface="Times New Roman" panose="02020603050405020304"/>
                <a:cs typeface="Times New Roman" panose="02020603050405020304"/>
                <a:sym typeface="Times New Roman" panose="02020603050405020304"/>
              </a:rPr>
              <a:t>Chandrashekar Lokesh</a:t>
            </a:r>
            <a:endParaRPr sz="16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20" name="Google Shape;420;p27"/>
          <p:cNvPicPr preferRelativeResize="0"/>
          <p:nvPr/>
        </p:nvPicPr>
        <p:blipFill rotWithShape="1">
          <a:blip r:embed="rId1"/>
          <a:srcRect l="13898" r="13898"/>
          <a:stretch>
            <a:fillRect/>
          </a:stretch>
        </p:blipFill>
        <p:spPr>
          <a:xfrm>
            <a:off x="431463" y="1447750"/>
            <a:ext cx="1644300" cy="1644300"/>
          </a:xfrm>
          <a:prstGeom prst="ellipse">
            <a:avLst/>
          </a:prstGeom>
          <a:noFill/>
          <a:ln>
            <a:noFill/>
          </a:ln>
        </p:spPr>
      </p:pic>
      <p:pic>
        <p:nvPicPr>
          <p:cNvPr id="421" name="Google Shape;421;p27"/>
          <p:cNvPicPr preferRelativeResize="0"/>
          <p:nvPr/>
        </p:nvPicPr>
        <p:blipFill rotWithShape="1">
          <a:blip r:embed="rId2"/>
          <a:srcRect l="2534" r="2543"/>
          <a:stretch>
            <a:fillRect/>
          </a:stretch>
        </p:blipFill>
        <p:spPr>
          <a:xfrm>
            <a:off x="2612975" y="1407850"/>
            <a:ext cx="1717200" cy="1724100"/>
          </a:xfrm>
          <a:prstGeom prst="ellipse">
            <a:avLst/>
          </a:prstGeom>
          <a:noFill/>
          <a:ln>
            <a:noFill/>
          </a:ln>
        </p:spPr>
      </p:pic>
      <p:pic>
        <p:nvPicPr>
          <p:cNvPr id="422" name="Google Shape;422;p27"/>
          <p:cNvPicPr preferRelativeResize="0"/>
          <p:nvPr/>
        </p:nvPicPr>
        <p:blipFill rotWithShape="1">
          <a:blip r:embed="rId3"/>
          <a:srcRect t="3384" b="3375"/>
          <a:stretch>
            <a:fillRect/>
          </a:stretch>
        </p:blipFill>
        <p:spPr>
          <a:xfrm>
            <a:off x="7023900" y="1407850"/>
            <a:ext cx="1717200" cy="1724100"/>
          </a:xfrm>
          <a:prstGeom prst="ellipse">
            <a:avLst/>
          </a:prstGeom>
          <a:noFill/>
          <a:ln>
            <a:noFill/>
          </a:ln>
        </p:spPr>
      </p:pic>
      <p:pic>
        <p:nvPicPr>
          <p:cNvPr id="423" name="Google Shape;423;p27"/>
          <p:cNvPicPr preferRelativeResize="0"/>
          <p:nvPr/>
        </p:nvPicPr>
        <p:blipFill rotWithShape="1">
          <a:blip r:embed="rId4"/>
          <a:srcRect l="748" r="738"/>
          <a:stretch>
            <a:fillRect/>
          </a:stretch>
        </p:blipFill>
        <p:spPr>
          <a:xfrm>
            <a:off x="4894313" y="1407850"/>
            <a:ext cx="1717200" cy="1724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15"/>
          <p:cNvSpPr txBox="1"/>
          <p:nvPr>
            <p:ph type="title"/>
          </p:nvPr>
        </p:nvSpPr>
        <p:spPr>
          <a:xfrm>
            <a:off x="49700" y="0"/>
            <a:ext cx="91440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200" b="1">
                <a:solidFill>
                  <a:schemeClr val="dk1"/>
                </a:solidFill>
                <a:latin typeface="Times New Roman" panose="02020603050405020304"/>
                <a:ea typeface="Times New Roman" panose="02020603050405020304"/>
                <a:cs typeface="Times New Roman" panose="02020603050405020304"/>
                <a:sym typeface="Times New Roman" panose="02020603050405020304"/>
              </a:rPr>
              <a:t>Electric Car or Fuel Car ???</a:t>
            </a:r>
            <a:endParaRPr sz="2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88" name="Google Shape;288;p15"/>
          <p:cNvPicPr preferRelativeResize="0"/>
          <p:nvPr/>
        </p:nvPicPr>
        <p:blipFill>
          <a:blip r:embed="rId1"/>
          <a:stretch>
            <a:fillRect/>
          </a:stretch>
        </p:blipFill>
        <p:spPr>
          <a:xfrm>
            <a:off x="458657" y="1420487"/>
            <a:ext cx="3729694" cy="2850682"/>
          </a:xfrm>
          <a:prstGeom prst="rect">
            <a:avLst/>
          </a:prstGeom>
          <a:noFill/>
          <a:ln>
            <a:noFill/>
          </a:ln>
        </p:spPr>
      </p:pic>
      <p:pic>
        <p:nvPicPr>
          <p:cNvPr id="289" name="Google Shape;289;p15"/>
          <p:cNvPicPr preferRelativeResize="0"/>
          <p:nvPr/>
        </p:nvPicPr>
        <p:blipFill>
          <a:blip r:embed="rId2"/>
          <a:stretch>
            <a:fillRect/>
          </a:stretch>
        </p:blipFill>
        <p:spPr>
          <a:xfrm>
            <a:off x="372725" y="599856"/>
            <a:ext cx="5308325" cy="3698818"/>
          </a:xfrm>
          <a:prstGeom prst="rect">
            <a:avLst/>
          </a:prstGeom>
          <a:noFill/>
          <a:ln>
            <a:noFill/>
          </a:ln>
        </p:spPr>
      </p:pic>
      <p:pic>
        <p:nvPicPr>
          <p:cNvPr id="290" name="Google Shape;290;p15"/>
          <p:cNvPicPr preferRelativeResize="0"/>
          <p:nvPr/>
        </p:nvPicPr>
        <p:blipFill>
          <a:blip r:embed="rId1"/>
          <a:stretch>
            <a:fillRect/>
          </a:stretch>
        </p:blipFill>
        <p:spPr>
          <a:xfrm>
            <a:off x="5429250" y="1017800"/>
            <a:ext cx="3562350" cy="2709375"/>
          </a:xfrm>
          <a:prstGeom prst="rect">
            <a:avLst/>
          </a:prstGeom>
          <a:noFill/>
          <a:ln>
            <a:noFill/>
          </a:ln>
        </p:spPr>
      </p:pic>
      <p:pic>
        <p:nvPicPr>
          <p:cNvPr id="1" name="Slide_1">
            <a:hlinkClick r:id="" action="ppaction://media"/>
          </p:cNvPr>
          <p:cNvPicPr/>
          <p:nvPr>
            <a:audioFile r:link="rId3"/>
            <p:extLst>
              <p:ext uri="{DAA4B4D4-6D71-4841-9C94-3DE7FCFB9230}">
                <p14:media xmlns:p14="http://schemas.microsoft.com/office/powerpoint/2010/main" r:embed="rId4">
                  <p14:trim st="4679.000000"/>
                </p14:media>
              </p:ext>
            </p:extLst>
          </p:nvPr>
        </p:nvPicPr>
        <p:blipFill>
          <a:blip r:embed="rId5"/>
          <a:stretch>
            <a:fillRect/>
          </a:stretch>
        </p:blipFill>
        <p:spPr>
          <a:xfrm>
            <a:off x="49530" y="5588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595"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16"/>
          <p:cNvSpPr/>
          <p:nvPr/>
        </p:nvSpPr>
        <p:spPr>
          <a:xfrm>
            <a:off x="731525" y="1055539"/>
            <a:ext cx="7680960" cy="2748600"/>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45700" tIns="45700" rIns="45700" bIns="457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600">
                <a:solidFill>
                  <a:srgbClr val="980000"/>
                </a:solidFill>
                <a:latin typeface="Times New Roman" panose="02020603050405020304"/>
                <a:ea typeface="Times New Roman" panose="02020603050405020304"/>
                <a:cs typeface="Times New Roman" panose="02020603050405020304"/>
                <a:sym typeface="Times New Roman" panose="02020603050405020304"/>
              </a:rPr>
              <a:t>Project Topic: Electric Vehicles</a:t>
            </a:r>
            <a:endParaRPr sz="1600">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en-GB" sz="1600">
                <a:solidFill>
                  <a:srgbClr val="980000"/>
                </a:solidFill>
                <a:latin typeface="Times New Roman" panose="02020603050405020304"/>
                <a:ea typeface="Times New Roman" panose="02020603050405020304"/>
                <a:cs typeface="Times New Roman" panose="02020603050405020304"/>
                <a:sym typeface="Times New Roman" panose="02020603050405020304"/>
              </a:rPr>
              <a:t>Problem Definitions we are focusing:</a:t>
            </a:r>
            <a:endParaRPr sz="1600">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1200"/>
              </a:spcBef>
              <a:spcAft>
                <a:spcPts val="0"/>
              </a:spcAft>
              <a:buClr>
                <a:srgbClr val="980000"/>
              </a:buClr>
              <a:buSzPts val="1600"/>
              <a:buFont typeface="Times New Roman" panose="02020603050405020304"/>
              <a:buChar char="-"/>
            </a:pPr>
            <a:r>
              <a:rPr lang="en-GB" sz="1600">
                <a:solidFill>
                  <a:srgbClr val="980000"/>
                </a:solidFill>
                <a:latin typeface="Times New Roman" panose="02020603050405020304"/>
                <a:ea typeface="Times New Roman" panose="02020603050405020304"/>
                <a:cs typeface="Times New Roman" panose="02020603050405020304"/>
                <a:sym typeface="Times New Roman" panose="02020603050405020304"/>
              </a:rPr>
              <a:t>Forecast expected electricity/gasoline prices in the next 3-5 years.</a:t>
            </a:r>
            <a:endParaRPr sz="1600">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lnSpc>
                <a:spcPct val="115000"/>
              </a:lnSpc>
              <a:spcBef>
                <a:spcPts val="0"/>
              </a:spcBef>
              <a:spcAft>
                <a:spcPts val="0"/>
              </a:spcAft>
              <a:buClr>
                <a:srgbClr val="980000"/>
              </a:buClr>
              <a:buSzPts val="1600"/>
              <a:buFont typeface="Times New Roman" panose="02020603050405020304"/>
              <a:buChar char="-"/>
            </a:pPr>
            <a:r>
              <a:rPr lang="en-GB" sz="1600">
                <a:solidFill>
                  <a:srgbClr val="980000"/>
                </a:solidFill>
                <a:latin typeface="Times New Roman" panose="02020603050405020304"/>
                <a:ea typeface="Times New Roman" panose="02020603050405020304"/>
                <a:cs typeface="Times New Roman" panose="02020603050405020304"/>
                <a:sym typeface="Times New Roman" panose="02020603050405020304"/>
              </a:rPr>
              <a:t>Given uncertainties in the future 5-10 years, e.g., work-from-home policy, green energy subsidies, which to choose: Electric vehicles versus a specific fuel vehicle for a specific traveler? </a:t>
            </a:r>
            <a:endParaRPr sz="1600">
              <a:solidFill>
                <a:srgbClr val="98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endParaRPr sz="1600">
              <a:solidFill>
                <a:srgbClr val="000075"/>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1200"/>
              </a:spcAft>
              <a:buClr>
                <a:schemeClr val="dk1"/>
              </a:buClr>
              <a:buSzPts val="1100"/>
              <a:buFont typeface="Arial" panose="020B0604020202020204"/>
              <a:buNone/>
            </a:pPr>
            <a:endParaRPr sz="1600">
              <a:solidFill>
                <a:srgbClr val="000075"/>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6" name="Google Shape;296;p16"/>
          <p:cNvSpPr txBox="1"/>
          <p:nvPr/>
        </p:nvSpPr>
        <p:spPr>
          <a:xfrm>
            <a:off x="8389975" y="384188"/>
            <a:ext cx="293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endParaRPr>
              <a:solidFill>
                <a:schemeClr val="dk1"/>
              </a:solidFill>
            </a:endParaRPr>
          </a:p>
        </p:txBody>
      </p:sp>
      <p:sp>
        <p:nvSpPr>
          <p:cNvPr id="297" name="Google Shape;297;p16"/>
          <p:cNvSpPr txBox="1"/>
          <p:nvPr/>
        </p:nvSpPr>
        <p:spPr>
          <a:xfrm>
            <a:off x="1640875" y="384200"/>
            <a:ext cx="5837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Project Description</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98" name="Google Shape;298;p16"/>
          <p:cNvPicPr preferRelativeResize="0"/>
          <p:nvPr/>
        </p:nvPicPr>
        <p:blipFill>
          <a:blip r:embed="rId1"/>
          <a:stretch>
            <a:fillRect/>
          </a:stretch>
        </p:blipFill>
        <p:spPr>
          <a:xfrm>
            <a:off x="6718625" y="3595700"/>
            <a:ext cx="1083475" cy="1071550"/>
          </a:xfrm>
          <a:prstGeom prst="rect">
            <a:avLst/>
          </a:prstGeom>
          <a:noFill/>
          <a:ln>
            <a:noFill/>
          </a:ln>
        </p:spPr>
      </p:pic>
      <p:pic>
        <p:nvPicPr>
          <p:cNvPr id="299" name="Google Shape;299;p16"/>
          <p:cNvPicPr preferRelativeResize="0"/>
          <p:nvPr/>
        </p:nvPicPr>
        <p:blipFill>
          <a:blip r:embed="rId2"/>
          <a:stretch>
            <a:fillRect/>
          </a:stretch>
        </p:blipFill>
        <p:spPr>
          <a:xfrm>
            <a:off x="1008375" y="3595700"/>
            <a:ext cx="1374675" cy="1071550"/>
          </a:xfrm>
          <a:prstGeom prst="rect">
            <a:avLst/>
          </a:prstGeom>
          <a:noFill/>
          <a:ln>
            <a:noFill/>
          </a:ln>
        </p:spPr>
      </p:pic>
      <p:pic>
        <p:nvPicPr>
          <p:cNvPr id="300" name="Google Shape;300;p16"/>
          <p:cNvPicPr preferRelativeResize="0"/>
          <p:nvPr/>
        </p:nvPicPr>
        <p:blipFill>
          <a:blip r:embed="rId3"/>
          <a:stretch>
            <a:fillRect/>
          </a:stretch>
        </p:blipFill>
        <p:spPr>
          <a:xfrm>
            <a:off x="2984300" y="3595700"/>
            <a:ext cx="1083475" cy="1071550"/>
          </a:xfrm>
          <a:prstGeom prst="rect">
            <a:avLst/>
          </a:prstGeom>
          <a:noFill/>
          <a:ln>
            <a:noFill/>
          </a:ln>
        </p:spPr>
      </p:pic>
      <p:pic>
        <p:nvPicPr>
          <p:cNvPr id="301" name="Google Shape;301;p16"/>
          <p:cNvPicPr preferRelativeResize="0"/>
          <p:nvPr/>
        </p:nvPicPr>
        <p:blipFill>
          <a:blip r:embed="rId4"/>
          <a:stretch>
            <a:fillRect/>
          </a:stretch>
        </p:blipFill>
        <p:spPr>
          <a:xfrm>
            <a:off x="4851463" y="3583775"/>
            <a:ext cx="1083475" cy="1083475"/>
          </a:xfrm>
          <a:prstGeom prst="rect">
            <a:avLst/>
          </a:prstGeom>
          <a:noFill/>
          <a:ln>
            <a:noFill/>
          </a:ln>
        </p:spPr>
      </p:pic>
      <p:pic>
        <p:nvPicPr>
          <p:cNvPr id="2" name="Slide_3">
            <a:hlinkClick r:id="" action="ppaction://media"/>
          </p:cNvPr>
          <p:cNvPicPr/>
          <p:nvPr>
            <a:audioFile r:link="rId5"/>
            <p:extLst>
              <p:ext uri="{DAA4B4D4-6D71-4841-9C94-3DE7FCFB9230}">
                <p14:media xmlns:p14="http://schemas.microsoft.com/office/powerpoint/2010/main" r:embed="rId6"/>
              </p:ext>
            </p:extLst>
          </p:nvPr>
        </p:nvPicPr>
        <p:blipFill>
          <a:blip r:embed="rId7"/>
          <a:stretch>
            <a:fillRect/>
          </a:stretch>
        </p:blipFill>
        <p:spPr>
          <a:xfrm>
            <a:off x="76835" y="11239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38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showWhenStopped="1">
                <p:cTn id="7" fill="hold" display="1">
                  <p:stCondLst>
                    <p:cond delay="indefinite"/>
                  </p:stCondLst>
                  <p:endCondLst>
                    <p:cond evt="onStopAudio">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0" y="135115"/>
            <a:ext cx="91440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200" b="1">
                <a:latin typeface="Times New Roman" panose="02020603050405020304"/>
                <a:ea typeface="Times New Roman" panose="02020603050405020304"/>
                <a:cs typeface="Times New Roman" panose="02020603050405020304"/>
                <a:sym typeface="Times New Roman" panose="02020603050405020304"/>
              </a:rPr>
              <a:t>   D</a:t>
            </a:r>
            <a:r>
              <a:rPr lang="en-GB" sz="2200">
                <a:latin typeface="Times New Roman" panose="02020603050405020304"/>
                <a:ea typeface="Times New Roman" panose="02020603050405020304"/>
                <a:cs typeface="Times New Roman" panose="02020603050405020304"/>
                <a:sym typeface="Times New Roman" panose="02020603050405020304"/>
              </a:rPr>
              <a:t>ata </a:t>
            </a:r>
            <a:r>
              <a:rPr lang="en-GB" sz="2200" b="1">
                <a:latin typeface="Times New Roman" panose="02020603050405020304"/>
                <a:ea typeface="Times New Roman" panose="02020603050405020304"/>
                <a:cs typeface="Times New Roman" panose="02020603050405020304"/>
                <a:sym typeface="Times New Roman" panose="02020603050405020304"/>
              </a:rPr>
              <a:t>Overview</a:t>
            </a:r>
            <a:r>
              <a:rPr lang="en-GB" sz="2200">
                <a:latin typeface="Times New Roman" panose="02020603050405020304"/>
                <a:ea typeface="Times New Roman" panose="02020603050405020304"/>
                <a:cs typeface="Times New Roman" panose="02020603050405020304"/>
                <a:sym typeface="Times New Roman" panose="02020603050405020304"/>
              </a:rPr>
              <a:t> </a:t>
            </a:r>
            <a:endParaRPr sz="2200">
              <a:latin typeface="Times New Roman" panose="02020603050405020304"/>
              <a:ea typeface="Times New Roman" panose="02020603050405020304"/>
              <a:cs typeface="Times New Roman" panose="02020603050405020304"/>
              <a:sym typeface="Times New Roman" panose="02020603050405020304"/>
            </a:endParaRPr>
          </a:p>
        </p:txBody>
      </p:sp>
      <p:sp>
        <p:nvSpPr>
          <p:cNvPr id="307" name="Google Shape;307;p17"/>
          <p:cNvSpPr txBox="1"/>
          <p:nvPr>
            <p:ph type="body" idx="1"/>
          </p:nvPr>
        </p:nvSpPr>
        <p:spPr>
          <a:xfrm>
            <a:off x="239850" y="1358550"/>
            <a:ext cx="4761900" cy="3512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b="1">
                <a:solidFill>
                  <a:srgbClr val="85200C"/>
                </a:solidFill>
                <a:latin typeface="Times New Roman" panose="02020603050405020304"/>
                <a:ea typeface="Times New Roman" panose="02020603050405020304"/>
                <a:cs typeface="Times New Roman" panose="02020603050405020304"/>
                <a:sym typeface="Times New Roman" panose="02020603050405020304"/>
              </a:rPr>
              <a:t>The variables taken into consideration for helping our customer choose between Fuel or Electric Car are:</a:t>
            </a:r>
            <a:endParaRPr sz="1500" b="1">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1200"/>
              </a:spcBef>
              <a:spcAft>
                <a:spcPts val="0"/>
              </a:spcAft>
              <a:buClr>
                <a:srgbClr val="85200C"/>
              </a:buClr>
              <a:buSzPts val="1500"/>
              <a:buFont typeface="Times New Roman" panose="02020603050405020304"/>
              <a:buChar char="-"/>
            </a:pPr>
            <a:r>
              <a:rPr lang="en-GB" sz="1500" u="sng">
                <a:solidFill>
                  <a:srgbClr val="85200C"/>
                </a:solidFill>
                <a:latin typeface="Times New Roman" panose="02020603050405020304"/>
                <a:ea typeface="Times New Roman" panose="02020603050405020304"/>
                <a:cs typeface="Times New Roman" panose="02020603050405020304"/>
                <a:sym typeface="Times New Roman" panose="02020603050405020304"/>
              </a:rPr>
              <a:t>Data Collection</a:t>
            </a: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 </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AutoNum type="alphaLcParenR"/>
            </a:pP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Price of Gasoline and Electricity of Dallas,Texas from US Energy Information </a:t>
            </a: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Administration </a:t>
            </a: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(eia).</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AutoNum type="alphaLcParenR"/>
            </a:pP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Consumption of Gasoline and Electricity</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Char char="-"/>
            </a:pPr>
            <a:r>
              <a:rPr lang="en-GB" sz="1500" u="sng">
                <a:solidFill>
                  <a:srgbClr val="85200C"/>
                </a:solidFill>
                <a:latin typeface="Times New Roman" panose="02020603050405020304"/>
                <a:ea typeface="Times New Roman" panose="02020603050405020304"/>
                <a:cs typeface="Times New Roman" panose="02020603050405020304"/>
                <a:sym typeface="Times New Roman" panose="02020603050405020304"/>
              </a:rPr>
              <a:t>Assumption &amp; Uncertainties:</a:t>
            </a: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 </a:t>
            </a:r>
            <a:endParaRPr sz="1500" u="sng">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AutoNum type="alphaLcParenR"/>
            </a:pP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Working Days of an Employee.: 40 miles/day</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AutoNum type="alphaLcParenR"/>
            </a:pP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Gathering Data on the </a:t>
            </a:r>
            <a:r>
              <a:rPr lang="en-GB" sz="15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work from home</a:t>
            </a: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 percentages for a time period.: 30% and 70%</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rgbClr val="85200C"/>
              </a:buClr>
              <a:buSzPts val="1500"/>
              <a:buFont typeface="Times New Roman" panose="02020603050405020304"/>
              <a:buAutoNum type="alphaLcParenR"/>
            </a:pPr>
            <a:r>
              <a:rPr lang="en-GB" sz="1500">
                <a:solidFill>
                  <a:srgbClr val="85200C"/>
                </a:solidFill>
                <a:latin typeface="Times New Roman" panose="02020603050405020304"/>
                <a:ea typeface="Times New Roman" panose="02020603050405020304"/>
                <a:cs typeface="Times New Roman" panose="02020603050405020304"/>
                <a:sym typeface="Times New Roman" panose="02020603050405020304"/>
              </a:rPr>
              <a:t>Different vehicle Subsidies available.</a:t>
            </a:r>
            <a:endParaRPr sz="1500">
              <a:solidFill>
                <a:srgbClr val="85200C"/>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08" name="Google Shape;308;p17"/>
          <p:cNvPicPr preferRelativeResize="0"/>
          <p:nvPr/>
        </p:nvPicPr>
        <p:blipFill>
          <a:blip r:embed="rId2"/>
          <a:stretch>
            <a:fillRect/>
          </a:stretch>
        </p:blipFill>
        <p:spPr>
          <a:xfrm>
            <a:off x="5661163" y="1097000"/>
            <a:ext cx="2838224" cy="1751650"/>
          </a:xfrm>
          <a:prstGeom prst="rect">
            <a:avLst/>
          </a:prstGeom>
          <a:noFill/>
          <a:ln>
            <a:noFill/>
          </a:ln>
        </p:spPr>
      </p:pic>
      <p:pic>
        <p:nvPicPr>
          <p:cNvPr id="309" name="Google Shape;309;p17"/>
          <p:cNvPicPr preferRelativeResize="0"/>
          <p:nvPr/>
        </p:nvPicPr>
        <p:blipFill>
          <a:blip r:embed="rId3"/>
          <a:stretch>
            <a:fillRect/>
          </a:stretch>
        </p:blipFill>
        <p:spPr>
          <a:xfrm>
            <a:off x="5078225" y="2920450"/>
            <a:ext cx="4004100" cy="2223050"/>
          </a:xfrm>
          <a:prstGeom prst="rect">
            <a:avLst/>
          </a:prstGeom>
          <a:noFill/>
          <a:ln>
            <a:noFill/>
          </a:ln>
        </p:spPr>
      </p:pic>
      <p:pic>
        <p:nvPicPr>
          <p:cNvPr id="3" name="Slide_4_1">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83185" y="44450"/>
            <a:ext cx="495300" cy="495300"/>
          </a:xfrm>
          <a:prstGeom prst="rect">
            <a:avLst/>
          </a:prstGeom>
        </p:spPr>
      </p:pic>
      <p:pic>
        <p:nvPicPr>
          <p:cNvPr id="2" name="Slide_4_2">
            <a:hlinkClick r:id="" action="ppaction://media"/>
          </p:cNvPr>
          <p:cNvPicPr/>
          <p:nvPr>
            <a:audioFile r:link="rId7"/>
            <p:extLst>
              <p:ext uri="{DAA4B4D4-6D71-4841-9C94-3DE7FCFB9230}">
                <p14:media xmlns:p14="http://schemas.microsoft.com/office/powerpoint/2010/main" r:embed="rId8"/>
              </p:ext>
            </p:extLst>
          </p:nvPr>
        </p:nvPicPr>
        <p:blipFill>
          <a:blip r:embed="rId6"/>
          <a:stretch>
            <a:fillRect/>
          </a:stretch>
        </p:blipFill>
        <p:spPr>
          <a:xfrm>
            <a:off x="83185" y="48577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1">
                <p:cTn id="7" fill="hold" display="1">
                  <p:stCondLst>
                    <p:cond delay="indefinite"/>
                  </p:stCondLst>
                  <p:endCondLst>
                    <p:cond evt="onStopAudio">
                      <p:tgtEl>
                        <p:sldTgt/>
                      </p:tgtEl>
                    </p:cond>
                  </p:endCondLst>
                </p:cTn>
                <p:tgtEl>
                  <p:spTgt spid="3"/>
                </p:tgtEl>
              </p:cMediaNode>
            </p:audio>
            <p:audio>
              <p:cMediaNode showWhenStopped="1">
                <p:cTn id="8" fill="hold" display="1">
                  <p:stCondLst>
                    <p:cond delay="indefinite"/>
                  </p:stCondLst>
                  <p:endCondLst>
                    <p:cond evt="onStopAudio">
                      <p:tgtEl>
                        <p:sldTgt/>
                      </p:tgtEl>
                    </p:cond>
                  </p:endCondLst>
                </p:cTn>
                <p:tgtEl>
                  <p:spTgt spid="2"/>
                </p:tgtEl>
              </p:cMediaNode>
            </p:audi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additive="base">
                                        <p:cTn id="13" dur="33034"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3" name="Shape 313"/>
        <p:cNvGrpSpPr/>
        <p:nvPr/>
      </p:nvGrpSpPr>
      <p:grpSpPr>
        <a:xfrm>
          <a:off x="0" y="0"/>
          <a:ext cx="0" cy="0"/>
          <a:chOff x="0" y="0"/>
          <a:chExt cx="0" cy="0"/>
        </a:xfrm>
      </p:grpSpPr>
      <p:sp>
        <p:nvSpPr>
          <p:cNvPr id="314" name="Google Shape;314;p18"/>
          <p:cNvSpPr txBox="1"/>
          <p:nvPr/>
        </p:nvSpPr>
        <p:spPr>
          <a:xfrm>
            <a:off x="494375" y="441775"/>
            <a:ext cx="611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315" name="Google Shape;315;p18"/>
          <p:cNvSpPr txBox="1"/>
          <p:nvPr>
            <p:ph type="title"/>
          </p:nvPr>
        </p:nvSpPr>
        <p:spPr>
          <a:xfrm>
            <a:off x="411025" y="841975"/>
            <a:ext cx="30924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Electricity Price Data </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16" name="Google Shape;316;p18"/>
          <p:cNvPicPr preferRelativeResize="0"/>
          <p:nvPr/>
        </p:nvPicPr>
        <p:blipFill rotWithShape="1">
          <a:blip r:embed="rId1"/>
          <a:srcRect b="11769"/>
          <a:stretch>
            <a:fillRect/>
          </a:stretch>
        </p:blipFill>
        <p:spPr>
          <a:xfrm>
            <a:off x="411025" y="1783100"/>
            <a:ext cx="3864375" cy="788650"/>
          </a:xfrm>
          <a:prstGeom prst="rect">
            <a:avLst/>
          </a:prstGeom>
          <a:noFill/>
          <a:ln>
            <a:noFill/>
          </a:ln>
        </p:spPr>
      </p:pic>
      <p:pic>
        <p:nvPicPr>
          <p:cNvPr id="317" name="Google Shape;317;p18"/>
          <p:cNvPicPr preferRelativeResize="0"/>
          <p:nvPr/>
        </p:nvPicPr>
        <p:blipFill>
          <a:blip r:embed="rId2"/>
          <a:stretch>
            <a:fillRect/>
          </a:stretch>
        </p:blipFill>
        <p:spPr>
          <a:xfrm>
            <a:off x="4785425" y="1025900"/>
            <a:ext cx="3356029" cy="3996726"/>
          </a:xfrm>
          <a:prstGeom prst="rect">
            <a:avLst/>
          </a:prstGeom>
          <a:noFill/>
          <a:ln>
            <a:noFill/>
          </a:ln>
        </p:spPr>
      </p:pic>
      <p:pic>
        <p:nvPicPr>
          <p:cNvPr id="2" name="Slide_5_6">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03505" y="5588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p:cTn id="7" fill="hold" display="1">
                  <p:stCondLst>
                    <p:cond delay="indefinite"/>
                  </p:stCondLst>
                  <p:endCondLst>
                    <p:cond evt="onStopAudio">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p19"/>
          <p:cNvSpPr txBox="1"/>
          <p:nvPr/>
        </p:nvSpPr>
        <p:spPr>
          <a:xfrm>
            <a:off x="494375" y="441775"/>
            <a:ext cx="611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323" name="Google Shape;323;p19"/>
          <p:cNvSpPr txBox="1"/>
          <p:nvPr>
            <p:ph type="title"/>
          </p:nvPr>
        </p:nvSpPr>
        <p:spPr>
          <a:xfrm>
            <a:off x="399225" y="841975"/>
            <a:ext cx="2840100" cy="651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Gasoline </a:t>
            </a:r>
            <a:r>
              <a:rPr lang="en-GB" sz="2400">
                <a:solidFill>
                  <a:schemeClr val="dk1"/>
                </a:solidFill>
                <a:latin typeface="Times New Roman" panose="02020603050405020304"/>
                <a:ea typeface="Times New Roman" panose="02020603050405020304"/>
                <a:cs typeface="Times New Roman" panose="02020603050405020304"/>
                <a:sym typeface="Times New Roman" panose="02020603050405020304"/>
              </a:rPr>
              <a:t>Price Data </a:t>
            </a:r>
            <a:endParaRPr sz="2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24" name="Google Shape;324;p19"/>
          <p:cNvPicPr preferRelativeResize="0"/>
          <p:nvPr/>
        </p:nvPicPr>
        <p:blipFill>
          <a:blip r:embed="rId1"/>
          <a:stretch>
            <a:fillRect/>
          </a:stretch>
        </p:blipFill>
        <p:spPr>
          <a:xfrm>
            <a:off x="399225" y="1813775"/>
            <a:ext cx="4172776" cy="837400"/>
          </a:xfrm>
          <a:prstGeom prst="rect">
            <a:avLst/>
          </a:prstGeom>
          <a:noFill/>
          <a:ln>
            <a:noFill/>
          </a:ln>
        </p:spPr>
      </p:pic>
      <p:pic>
        <p:nvPicPr>
          <p:cNvPr id="325" name="Google Shape;325;p19"/>
          <p:cNvPicPr preferRelativeResize="0"/>
          <p:nvPr/>
        </p:nvPicPr>
        <p:blipFill>
          <a:blip r:embed="rId2"/>
          <a:stretch>
            <a:fillRect/>
          </a:stretch>
        </p:blipFill>
        <p:spPr>
          <a:xfrm>
            <a:off x="4923600" y="1025700"/>
            <a:ext cx="3196601" cy="399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311700" y="336375"/>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Cross Validation of the Data</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1" name="Google Shape;331;p20"/>
          <p:cNvSpPr txBox="1"/>
          <p:nvPr>
            <p:ph type="body" idx="1"/>
          </p:nvPr>
        </p:nvSpPr>
        <p:spPr>
          <a:xfrm>
            <a:off x="311700" y="944175"/>
            <a:ext cx="3999900" cy="36246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Electricity</a:t>
            </a:r>
            <a:endParaRPr sz="1800" b="1"/>
          </a:p>
        </p:txBody>
      </p:sp>
      <p:sp>
        <p:nvSpPr>
          <p:cNvPr id="332" name="Google Shape;332;p20"/>
          <p:cNvSpPr txBox="1"/>
          <p:nvPr>
            <p:ph type="body" idx="2"/>
          </p:nvPr>
        </p:nvSpPr>
        <p:spPr>
          <a:xfrm>
            <a:off x="4832400" y="944400"/>
            <a:ext cx="3999900" cy="36246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Gasoline</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p>
        </p:txBody>
      </p:sp>
      <p:pic>
        <p:nvPicPr>
          <p:cNvPr id="333" name="Google Shape;333;p20"/>
          <p:cNvPicPr preferRelativeResize="0"/>
          <p:nvPr/>
        </p:nvPicPr>
        <p:blipFill>
          <a:blip r:embed="rId1"/>
          <a:stretch>
            <a:fillRect/>
          </a:stretch>
        </p:blipFill>
        <p:spPr>
          <a:xfrm>
            <a:off x="174975" y="1357788"/>
            <a:ext cx="4474174" cy="3624600"/>
          </a:xfrm>
          <a:prstGeom prst="rect">
            <a:avLst/>
          </a:prstGeom>
          <a:noFill/>
          <a:ln>
            <a:noFill/>
          </a:ln>
        </p:spPr>
      </p:pic>
      <p:pic>
        <p:nvPicPr>
          <p:cNvPr id="334" name="Google Shape;334;p20"/>
          <p:cNvPicPr preferRelativeResize="0"/>
          <p:nvPr/>
        </p:nvPicPr>
        <p:blipFill>
          <a:blip r:embed="rId2"/>
          <a:stretch>
            <a:fillRect/>
          </a:stretch>
        </p:blipFill>
        <p:spPr>
          <a:xfrm>
            <a:off x="4832400" y="1333975"/>
            <a:ext cx="4108250" cy="3672225"/>
          </a:xfrm>
          <a:prstGeom prst="rect">
            <a:avLst/>
          </a:prstGeom>
          <a:noFill/>
          <a:ln>
            <a:noFill/>
          </a:ln>
        </p:spPr>
      </p:pic>
      <p:pic>
        <p:nvPicPr>
          <p:cNvPr id="2" name="slide_7">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69850" y="51435"/>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4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1">
                <p:cTn id="7" fill="hold" display="1">
                  <p:stCondLst>
                    <p:cond delay="indefinite"/>
                  </p:stCondLst>
                  <p:endCondLst>
                    <p:cond evt="onStopAudio">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311700" y="287825"/>
            <a:ext cx="85206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Forecasting prices of Electricity/ Gasoline Prices for </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sz="2400" b="1">
                <a:solidFill>
                  <a:schemeClr val="dk1"/>
                </a:solidFill>
                <a:latin typeface="Times New Roman" panose="02020603050405020304"/>
                <a:ea typeface="Times New Roman" panose="02020603050405020304"/>
                <a:cs typeface="Times New Roman" panose="02020603050405020304"/>
                <a:sym typeface="Times New Roman" panose="02020603050405020304"/>
              </a:rPr>
              <a:t>Next 5 Years</a:t>
            </a:r>
            <a:endParaRPr sz="24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0" name="Google Shape;340;p21"/>
          <p:cNvSpPr txBox="1"/>
          <p:nvPr>
            <p:ph type="body" idx="1"/>
          </p:nvPr>
        </p:nvSpPr>
        <p:spPr>
          <a:xfrm>
            <a:off x="311700" y="1229975"/>
            <a:ext cx="3999900" cy="456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Electricity</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1" name="Google Shape;341;p21"/>
          <p:cNvSpPr txBox="1"/>
          <p:nvPr>
            <p:ph type="body" idx="2"/>
          </p:nvPr>
        </p:nvSpPr>
        <p:spPr>
          <a:xfrm>
            <a:off x="4832400" y="1229975"/>
            <a:ext cx="3999900" cy="456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1800" b="1">
                <a:solidFill>
                  <a:schemeClr val="dk1"/>
                </a:solidFill>
                <a:latin typeface="Times New Roman" panose="02020603050405020304"/>
                <a:ea typeface="Times New Roman" panose="02020603050405020304"/>
                <a:cs typeface="Times New Roman" panose="02020603050405020304"/>
                <a:sym typeface="Times New Roman" panose="02020603050405020304"/>
              </a:rPr>
              <a:t>Gasoline</a:t>
            </a:r>
            <a:endParaRPr sz="1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42" name="Google Shape;342;p21"/>
          <p:cNvPicPr preferRelativeResize="0"/>
          <p:nvPr/>
        </p:nvPicPr>
        <p:blipFill>
          <a:blip r:embed="rId1"/>
          <a:stretch>
            <a:fillRect/>
          </a:stretch>
        </p:blipFill>
        <p:spPr>
          <a:xfrm>
            <a:off x="311700" y="1588250"/>
            <a:ext cx="4260301" cy="3250450"/>
          </a:xfrm>
          <a:prstGeom prst="rect">
            <a:avLst/>
          </a:prstGeom>
          <a:noFill/>
          <a:ln>
            <a:noFill/>
          </a:ln>
        </p:spPr>
      </p:pic>
      <p:pic>
        <p:nvPicPr>
          <p:cNvPr id="343" name="Google Shape;343;p21"/>
          <p:cNvPicPr preferRelativeResize="0"/>
          <p:nvPr/>
        </p:nvPicPr>
        <p:blipFill>
          <a:blip r:embed="rId2"/>
          <a:stretch>
            <a:fillRect/>
          </a:stretch>
        </p:blipFill>
        <p:spPr>
          <a:xfrm>
            <a:off x="4991700" y="1588250"/>
            <a:ext cx="3999900" cy="3250450"/>
          </a:xfrm>
          <a:prstGeom prst="rect">
            <a:avLst/>
          </a:prstGeom>
          <a:noFill/>
          <a:ln>
            <a:noFill/>
          </a:ln>
        </p:spPr>
      </p:pic>
      <p:pic>
        <p:nvPicPr>
          <p:cNvPr id="2" name="slide 8">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0" y="0"/>
            <a:ext cx="495300" cy="49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1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2163</Words>
  <Application>WPS Presentation</Application>
  <PresentationFormat/>
  <Paragraphs>113</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SimSun</vt:lpstr>
      <vt:lpstr>Wingdings</vt:lpstr>
      <vt:lpstr>Arial</vt:lpstr>
      <vt:lpstr>Maven Pro</vt:lpstr>
      <vt:lpstr>Nunito</vt:lpstr>
      <vt:lpstr>Times New Roman</vt:lpstr>
      <vt:lpstr>Roboto</vt:lpstr>
      <vt:lpstr>Oswald</vt:lpstr>
      <vt:lpstr>Microsoft YaHei</vt:lpstr>
      <vt:lpstr>Arial Unicode MS</vt:lpstr>
      <vt:lpstr>Verdana</vt:lpstr>
      <vt:lpstr>Momentum</vt:lpstr>
      <vt:lpstr>ELECTRIC VEHICLES</vt:lpstr>
      <vt:lpstr>TEAM</vt:lpstr>
      <vt:lpstr>Electric Car or Fuel Car ???</vt:lpstr>
      <vt:lpstr>PowerPoint 演示文稿</vt:lpstr>
      <vt:lpstr>   Data Overview </vt:lpstr>
      <vt:lpstr>Electricity Price Data </vt:lpstr>
      <vt:lpstr>Gasoline Price Data </vt:lpstr>
      <vt:lpstr>Cross Validation of the Data</vt:lpstr>
      <vt:lpstr>Next 5 Years</vt:lpstr>
      <vt:lpstr>The cars</vt:lpstr>
      <vt:lpstr>Decision Analysis Calculations</vt:lpstr>
      <vt:lpstr>Decision Analysis </vt:lpstr>
      <vt:lpstr>Insights and Findings</vt:lpstr>
      <vt:lpstr>Decision : Electric Car it is!</vt:lpstr>
      <vt:lpstr>Enjoy your ride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ELECTRIC VEHICLES</dc:title>
  <dc:creator/>
  <cp:lastModifiedBy>Cruzer</cp:lastModifiedBy>
  <cp:revision>2</cp:revision>
  <dcterms:created xsi:type="dcterms:W3CDTF">2022-05-02T20:12:00Z</dcterms:created>
  <dcterms:modified xsi:type="dcterms:W3CDTF">2022-05-04T08:09:10Z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8FCF2CA1A6C343BABD1900BC1509A732</vt:lpwstr>
  </property>
  <property fmtid="{D5CDD505-2E9C-101B-9397-08002B2CF9AE}" pid="3" name="KSOProductBuildVer">
    <vt:lpwstr>1033-11.2.0.11074</vt:lpwstr>
  </property>
</Properties>
</file>